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62" r:id="rId6"/>
    <p:sldId id="260" r:id="rId7"/>
    <p:sldId id="263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875"/>
    <p:restoredTop sz="94578"/>
  </p:normalViewPr>
  <p:slideViewPr>
    <p:cSldViewPr snapToGrid="0" snapToObjects="1">
      <p:cViewPr varScale="1">
        <p:scale>
          <a:sx n="108" d="100"/>
          <a:sy n="108" d="100"/>
        </p:scale>
        <p:origin x="118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12666-2BB6-D545-BD52-2876055EA2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DAF2B7-6C6B-B948-BFD9-7AC6B7F6EE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D35E2E-9F84-9F4C-97FF-208E900A6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20E73-76C5-9E4B-9FBA-B2F115994C78}" type="datetimeFigureOut">
              <a:rPr lang="en-US" smtClean="0"/>
              <a:t>12/22/19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FB2709-4E59-A440-A7E8-B2F76DD208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4593B3-64DC-1D42-86A3-9A16320F1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FC3C-0A3E-7D49-8272-F9F808C2C0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871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D2F537-44B5-FF4F-9F76-C273F22E1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FB8ABB-F7EA-DF4D-A9E1-EC7777C119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D4C24C-FF54-9A4E-BA8D-57544EC4C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20E73-76C5-9E4B-9FBA-B2F115994C78}" type="datetimeFigureOut">
              <a:rPr lang="en-US" smtClean="0"/>
              <a:t>12/22/19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F00C29-0332-DD47-AAF6-54783D1044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6EBEAB-FAE7-B546-AC9D-FF3DC9F2F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FC3C-0A3E-7D49-8272-F9F808C2C0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6013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5150894-1176-7A48-BD58-579DDF9113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E5D104-9EF3-DF42-A3F1-B2571F111E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9C1A4E-15BF-3D4C-AAAB-FBA7F9451A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20E73-76C5-9E4B-9FBA-B2F115994C78}" type="datetimeFigureOut">
              <a:rPr lang="en-US" smtClean="0"/>
              <a:t>12/22/19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71789A-3F55-934E-A0A1-0CFEA15AC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613FC8-EB86-4445-8D5A-E3473BDEE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FC3C-0A3E-7D49-8272-F9F808C2C0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0049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6A3C4-932E-8C4C-89C7-F93295697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14039"/>
          </a:xfrm>
          <a:gradFill flip="none" rotWithShape="1">
            <a:gsLst>
              <a:gs pos="0">
                <a:schemeClr val="accent1">
                  <a:tint val="44500"/>
                  <a:satMod val="160000"/>
                </a:schemeClr>
              </a:gs>
              <a:gs pos="0">
                <a:schemeClr val="accent1">
                  <a:lumMod val="60000"/>
                  <a:lumOff val="40000"/>
                </a:schemeClr>
              </a:gs>
              <a:gs pos="26000">
                <a:schemeClr val="accent1">
                  <a:tint val="44500"/>
                  <a:satMod val="160000"/>
                </a:schemeClr>
              </a:gs>
              <a:gs pos="100000">
                <a:schemeClr val="bg1"/>
              </a:gs>
            </a:gsLst>
            <a:lin ang="2700000" scaled="1"/>
            <a:tileRect/>
          </a:gradFill>
        </p:spPr>
        <p:txBody>
          <a:bodyPr/>
          <a:lstStyle>
            <a:lvl1pPr>
              <a:defRPr>
                <a:latin typeface="Gill Sans Nova Light" panose="020F0302020204030204" pitchFamily="34" charset="0"/>
                <a:cs typeface="Gill Sans Nova Light" panose="020F0302020204030204" pitchFamily="34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F995A4-8438-7845-8DF0-DDB823F76C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4DFD00-3475-C046-A36C-96B217FD8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20E73-76C5-9E4B-9FBA-B2F115994C78}" type="datetimeFigureOut">
              <a:rPr lang="en-US" smtClean="0"/>
              <a:t>12/22/19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028F9E-538A-8243-8BA7-3CF3721893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741FC9-9E4A-184C-A272-6795CCDB7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FC3C-0A3E-7D49-8272-F9F808C2C0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2626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6BAA9-A8C9-854F-AE95-3507EB26B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006C3C-6555-A54C-B1FB-0C0D5A4D4D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E86660-D41F-7747-8805-3DF2DE53D7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20E73-76C5-9E4B-9FBA-B2F115994C78}" type="datetimeFigureOut">
              <a:rPr lang="en-US" smtClean="0"/>
              <a:t>12/22/19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F56767-6E5A-F346-9020-7149B3569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4896CF-A9F2-4C45-91BB-1E97F95E7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FC3C-0A3E-7D49-8272-F9F808C2C0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0247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08B61-A417-A24D-862D-0AD738A91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4365DE-D29E-944C-88BE-095D3852FE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7C09FB-7197-D940-984A-CA83AB5DD8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5BD7A8-A5E9-BF4B-8916-5CF8B17B60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20E73-76C5-9E4B-9FBA-B2F115994C78}" type="datetimeFigureOut">
              <a:rPr lang="en-US" smtClean="0"/>
              <a:t>12/22/19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B5574B-4259-384A-AB3F-C0C929E41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5308ED-6853-2649-9166-FB5163F191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FC3C-0A3E-7D49-8272-F9F808C2C0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889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8C691-7704-1D4B-94A5-F1311DB8F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497FEA-8C64-BE46-85C8-6F176C94D5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127A98-1253-EC4A-B20A-1A0542B8B8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E63D7AD-D885-5F4E-BA92-07FB58F909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165D6FF-61F8-7A42-AE1F-2FD1CD10A0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86D290D-D5C5-E743-9477-FEEF06D26A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20E73-76C5-9E4B-9FBA-B2F115994C78}" type="datetimeFigureOut">
              <a:rPr lang="en-US" smtClean="0"/>
              <a:t>12/22/19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5F0F24-3915-DB4B-94D8-19490A8F38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12F1C76-395F-E447-B0E6-803DAA6DF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FC3C-0A3E-7D49-8272-F9F808C2C0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6764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16F73B-6670-9F44-87B2-0A9E0C0C4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FF708F-D17D-ED4F-976E-4AB8290F1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20E73-76C5-9E4B-9FBA-B2F115994C78}" type="datetimeFigureOut">
              <a:rPr lang="en-US" smtClean="0"/>
              <a:t>12/22/19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EC790B-C86E-DF46-AD3B-596B4A36F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DA1659-2B73-884A-AD04-8C0F5A9E13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FC3C-0A3E-7D49-8272-F9F808C2C0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131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A48DA2A-1897-0E4F-B99A-6FC6F6C8FC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20E73-76C5-9E4B-9FBA-B2F115994C78}" type="datetimeFigureOut">
              <a:rPr lang="en-US" smtClean="0"/>
              <a:t>12/22/19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25230C-93A2-2148-8EEE-A5534E7B15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D82281-1878-0948-B3B9-3B04CF285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FC3C-0A3E-7D49-8272-F9F808C2C0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584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ABA8D9-479A-0649-86C4-B41102A3B7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5E4389-C8D5-684E-97D1-9D8CD77888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251609-6CBF-E641-A603-F6D635EB69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081B46-BFAC-DD4D-8409-2E97FBB4B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20E73-76C5-9E4B-9FBA-B2F115994C78}" type="datetimeFigureOut">
              <a:rPr lang="en-US" smtClean="0"/>
              <a:t>12/22/19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151BD4-5B72-274F-BE46-429DEB591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C4BD14-993E-384E-A96F-28859DE542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FC3C-0A3E-7D49-8272-F9F808C2C0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876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94329-8C25-0C42-992F-8580FE3127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DC98753-C10E-E144-838F-8A76B82B38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0278D9-837D-DB4A-8F34-E4FE1F08E2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687ED1-BDE4-1C48-9167-187E96427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20E73-76C5-9E4B-9FBA-B2F115994C78}" type="datetimeFigureOut">
              <a:rPr lang="en-US" smtClean="0"/>
              <a:t>12/22/19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BAA614-183D-0641-9179-58826ADF5B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905FB5-860D-F54C-9791-23A877616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2FC3C-0A3E-7D49-8272-F9F808C2C0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540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EBEA768-0834-9B42-81E5-D9AE8BD39B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E1DE6E-53D3-9D44-91D0-0639506EF7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FA7F66-C49A-F847-8825-275CE70FD7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E20E73-76C5-9E4B-9FBA-B2F115994C78}" type="datetimeFigureOut">
              <a:rPr lang="en-US" smtClean="0"/>
              <a:t>12/22/19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AFC76-A68A-DB4D-86D9-D66136BEEF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058165-79AE-AE49-986C-DF5F3291B2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02FC3C-0A3E-7D49-8272-F9F808C2C0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932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B3D03-4BCD-A349-ACAB-49CCA4FB7D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Can we predict the number of bikes shared at a given hour?</a:t>
            </a:r>
            <a:br>
              <a:rPr lang="en-US" sz="40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</a:br>
            <a:endParaRPr lang="en-US" sz="4000" dirty="0">
              <a:latin typeface="Gill Sans Nova Light" panose="020F0302020204030204" pitchFamily="34" charset="0"/>
              <a:cs typeface="Gill Sans Nova Light" panose="020F030202020403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CCDF10-11B7-324A-BD93-8601D67C2F6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77"/>
              </a:rPr>
              <a:t>London Bike Sharing dataset</a:t>
            </a:r>
          </a:p>
          <a:p>
            <a:r>
              <a:rPr lang="en-US" dirty="0">
                <a:latin typeface="Gill Sans MT" panose="020B0502020104020203" pitchFamily="34" charset="77"/>
              </a:rPr>
              <a:t>By Paula Onea</a:t>
            </a:r>
          </a:p>
        </p:txBody>
      </p:sp>
    </p:spTree>
    <p:extLst>
      <p:ext uri="{BB962C8B-B14F-4D97-AF65-F5344CB8AC3E}">
        <p14:creationId xmlns:p14="http://schemas.microsoft.com/office/powerpoint/2010/main" val="8566645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D0C34-325A-8D4C-9B72-1B2EEDD60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14039"/>
          </a:xfrm>
        </p:spPr>
        <p:txBody>
          <a:bodyPr/>
          <a:lstStyle/>
          <a:p>
            <a:r>
              <a:rPr lang="en-US" dirty="0"/>
              <a:t>Trial 4 – manually selecting subset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161E093-FE10-CC41-9D7B-BDC4E0CA30B9}"/>
              </a:ext>
            </a:extLst>
          </p:cNvPr>
          <p:cNvSpPr/>
          <p:nvPr/>
        </p:nvSpPr>
        <p:spPr>
          <a:xfrm>
            <a:off x="508053" y="877234"/>
            <a:ext cx="937359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Time of day may influence renting, let’s keep daytime only. What about weekends?</a:t>
            </a:r>
          </a:p>
          <a:p>
            <a:r>
              <a:rPr lang="en-US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Selection: time between 8am and 5pm, weekend:</a:t>
            </a:r>
          </a:p>
          <a:p>
            <a:r>
              <a:rPr lang="en-US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df_subset1 = df[(</a:t>
            </a:r>
            <a:r>
              <a:rPr lang="en-US" dirty="0" err="1">
                <a:latin typeface="Gill Sans Nova Light" panose="020F0302020204030204" pitchFamily="34" charset="0"/>
                <a:cs typeface="Gill Sans Nova Light" panose="020F0302020204030204" pitchFamily="34" charset="0"/>
              </a:rPr>
              <a:t>df.hour</a:t>
            </a:r>
            <a:r>
              <a:rPr lang="en-US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 &gt;=8) &amp; (</a:t>
            </a:r>
            <a:r>
              <a:rPr lang="en-US" dirty="0" err="1">
                <a:latin typeface="Gill Sans Nova Light" panose="020F0302020204030204" pitchFamily="34" charset="0"/>
                <a:cs typeface="Gill Sans Nova Light" panose="020F0302020204030204" pitchFamily="34" charset="0"/>
              </a:rPr>
              <a:t>df.hour</a:t>
            </a:r>
            <a:r>
              <a:rPr lang="en-US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 &lt; 17) &amp; (</a:t>
            </a:r>
            <a:r>
              <a:rPr lang="en-US" dirty="0" err="1">
                <a:latin typeface="Gill Sans Nova Light" panose="020F0302020204030204" pitchFamily="34" charset="0"/>
                <a:cs typeface="Gill Sans Nova Light" panose="020F0302020204030204" pitchFamily="34" charset="0"/>
              </a:rPr>
              <a:t>df.is_weekend</a:t>
            </a:r>
            <a:r>
              <a:rPr lang="en-US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 == 1)]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3ECB96-4240-BD4F-8938-8FEAC1B6E3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762" y="1825624"/>
            <a:ext cx="6829088" cy="4361907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C43D6FA-554B-9B43-9485-1020C524BD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9556" y="2316742"/>
            <a:ext cx="4156364" cy="337966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7" name="Right Arrow 6">
            <a:extLst>
              <a:ext uri="{FF2B5EF4-FFF2-40B4-BE49-F238E27FC236}">
                <a16:creationId xmlns:a16="http://schemas.microsoft.com/office/drawing/2014/main" id="{F7401878-5B21-5D46-94D4-5C978363F4BF}"/>
              </a:ext>
            </a:extLst>
          </p:cNvPr>
          <p:cNvSpPr/>
          <p:nvPr/>
        </p:nvSpPr>
        <p:spPr>
          <a:xfrm>
            <a:off x="7197719" y="3509337"/>
            <a:ext cx="561837" cy="49723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5914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98FD0-3709-104F-AFDC-C7B1A4D6B5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Trial 5 – manually selecting subset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FCE6A85-A0BB-FA41-9D3E-FFCBA49EC5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134" y="1894252"/>
            <a:ext cx="6779585" cy="4341801"/>
          </a:xfrm>
          <a:prstGeom prst="rect">
            <a:avLst/>
          </a:prstGeom>
          <a:ln>
            <a:solidFill>
              <a:schemeClr val="accent1">
                <a:shade val="50000"/>
              </a:schemeClr>
            </a:solidFill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0F77437-5561-AF48-8DBA-CD7DF97A8939}"/>
              </a:ext>
            </a:extLst>
          </p:cNvPr>
          <p:cNvSpPr/>
          <p:nvPr/>
        </p:nvSpPr>
        <p:spPr>
          <a:xfrm>
            <a:off x="649184" y="996666"/>
            <a:ext cx="937359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Let’s see midday, weekend, summer:</a:t>
            </a:r>
          </a:p>
          <a:p>
            <a:r>
              <a:rPr lang="en-US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df_subset2 = df[(</a:t>
            </a:r>
            <a:r>
              <a:rPr lang="en-US" dirty="0" err="1">
                <a:latin typeface="Gill Sans Nova Light" panose="020F0302020204030204" pitchFamily="34" charset="0"/>
                <a:cs typeface="Gill Sans Nova Light" panose="020F0302020204030204" pitchFamily="34" charset="0"/>
              </a:rPr>
              <a:t>df.hour</a:t>
            </a:r>
            <a:r>
              <a:rPr lang="en-US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 &gt;=12) &amp; (</a:t>
            </a:r>
            <a:r>
              <a:rPr lang="en-US" dirty="0" err="1">
                <a:latin typeface="Gill Sans Nova Light" panose="020F0302020204030204" pitchFamily="34" charset="0"/>
                <a:cs typeface="Gill Sans Nova Light" panose="020F0302020204030204" pitchFamily="34" charset="0"/>
              </a:rPr>
              <a:t>df.hour</a:t>
            </a:r>
            <a:r>
              <a:rPr lang="en-US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 &lt;= 14) &amp; (</a:t>
            </a:r>
            <a:r>
              <a:rPr lang="en-US" dirty="0" err="1">
                <a:latin typeface="Gill Sans Nova Light" panose="020F0302020204030204" pitchFamily="34" charset="0"/>
                <a:cs typeface="Gill Sans Nova Light" panose="020F0302020204030204" pitchFamily="34" charset="0"/>
              </a:rPr>
              <a:t>df.is_weekend</a:t>
            </a:r>
            <a:r>
              <a:rPr lang="en-US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 == 1) &amp; (</a:t>
            </a:r>
            <a:r>
              <a:rPr lang="en-US" dirty="0" err="1">
                <a:latin typeface="Gill Sans Nova Light" panose="020F0302020204030204" pitchFamily="34" charset="0"/>
                <a:cs typeface="Gill Sans Nova Light" panose="020F0302020204030204" pitchFamily="34" charset="0"/>
              </a:rPr>
              <a:t>df.season</a:t>
            </a:r>
            <a:r>
              <a:rPr lang="en-US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 == 2)]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A48F321-0DFA-4D41-A3F9-508021EE32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9556" y="2194878"/>
            <a:ext cx="4146995" cy="3332221"/>
          </a:xfrm>
          <a:prstGeom prst="rect">
            <a:avLst/>
          </a:prstGeom>
          <a:ln>
            <a:solidFill>
              <a:schemeClr val="accent1">
                <a:shade val="50000"/>
              </a:schemeClr>
            </a:solidFill>
          </a:ln>
        </p:spPr>
      </p:pic>
      <p:sp>
        <p:nvSpPr>
          <p:cNvPr id="7" name="Right Arrow 6">
            <a:extLst>
              <a:ext uri="{FF2B5EF4-FFF2-40B4-BE49-F238E27FC236}">
                <a16:creationId xmlns:a16="http://schemas.microsoft.com/office/drawing/2014/main" id="{18C56D8A-9C49-C449-9C0D-25DCFD4E0341}"/>
              </a:ext>
            </a:extLst>
          </p:cNvPr>
          <p:cNvSpPr/>
          <p:nvPr/>
        </p:nvSpPr>
        <p:spPr>
          <a:xfrm>
            <a:off x="7197719" y="3509337"/>
            <a:ext cx="561837" cy="49723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2306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6801E-11E0-3C42-9C01-18AF399500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 – 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8914E-0950-5C42-A7F1-502E2E4096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5000"/>
            <a:ext cx="10515600" cy="4351338"/>
          </a:xfrm>
        </p:spPr>
        <p:txBody>
          <a:bodyPr/>
          <a:lstStyle/>
          <a:p>
            <a:r>
              <a:rPr lang="en-US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Perceptron is guaranteed only </a:t>
            </a:r>
            <a:r>
              <a:rPr lang="en-GB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if the two classes are linearly separable.</a:t>
            </a:r>
          </a:p>
          <a:p>
            <a:r>
              <a:rPr lang="en-GB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If the two classes can't be separated by a linear boundary, the accuracy will never be 100% and the perceptron will never stop updating the weights &gt;&gt;&gt; we can set a maximum number of iterations over the training dataset and/or a threshold for the number of tolerated misclassifications</a:t>
            </a:r>
          </a:p>
          <a:p>
            <a:r>
              <a:rPr lang="en-GB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Try other machine learning models.</a:t>
            </a:r>
            <a:endParaRPr lang="en-US" dirty="0">
              <a:latin typeface="Gill Sans Nova Light" panose="020F0302020204030204" pitchFamily="34" charset="0"/>
              <a:cs typeface="Gill Sans Nova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71603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D5AFA703-0A71-7D4A-8CBD-DE9F265A07D4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>
                    <a:latin typeface="Gill Sans Nova Light" panose="020F0302020204030204" pitchFamily="34" charset="0"/>
                    <a:cs typeface="Gill Sans Nova Light" panose="020F0302020204030204" pitchFamily="34" charset="0"/>
                  </a:rPr>
                  <a:t>Dataset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≫</m:t>
                    </m:r>
                  </m:oMath>
                </a14:m>
                <a:r>
                  <a:rPr lang="en-US" dirty="0">
                    <a:latin typeface="Gill Sans Nova Light" panose="020F0302020204030204" pitchFamily="34" charset="0"/>
                    <a:cs typeface="Gill Sans Nova Light" panose="020F0302020204030204" pitchFamily="34" charset="0"/>
                  </a:rPr>
                  <a:t> tools to be used</a:t>
                </a:r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D5AFA703-0A71-7D4A-8CBD-DE9F265A07D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1979" t="-15625" b="-296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02BE52-38CF-AB4B-9936-7D15E9B831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0036"/>
            <a:ext cx="10515600" cy="147254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Dataset</a:t>
            </a:r>
            <a:r>
              <a:rPr lang="en-US" sz="24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:</a:t>
            </a:r>
          </a:p>
          <a:p>
            <a:r>
              <a:rPr lang="en-US" sz="24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2 years of available data (17k entries)</a:t>
            </a:r>
          </a:p>
          <a:p>
            <a:r>
              <a:rPr lang="en-US" sz="24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9 factors that influence the number of bikes shared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A6B340A-775B-9046-8E23-17AE15F0C304}"/>
              </a:ext>
            </a:extLst>
          </p:cNvPr>
          <p:cNvSpPr txBox="1">
            <a:spLocks/>
          </p:cNvSpPr>
          <p:nvPr/>
        </p:nvSpPr>
        <p:spPr>
          <a:xfrm>
            <a:off x="838200" y="3318574"/>
            <a:ext cx="10515600" cy="273784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Tools</a:t>
            </a:r>
            <a:r>
              <a:rPr lang="en-US" sz="24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:</a:t>
            </a:r>
          </a:p>
          <a:p>
            <a:pPr marL="0" indent="0">
              <a:buNone/>
            </a:pPr>
            <a:r>
              <a:rPr lang="en-US" sz="24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Try </a:t>
            </a:r>
            <a:r>
              <a:rPr lang="en-US" sz="2400" b="1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machine learning algorithm</a:t>
            </a:r>
            <a:r>
              <a:rPr lang="en-US" sz="24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  -&gt; </a:t>
            </a:r>
            <a:r>
              <a:rPr lang="en-GB" sz="24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used of one of the first algorithmically described machine learning algorithms for </a:t>
            </a:r>
            <a:r>
              <a:rPr lang="en-GB" sz="2400" u="sng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classification</a:t>
            </a:r>
            <a:r>
              <a:rPr lang="en-GB" sz="24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, the </a:t>
            </a:r>
            <a:r>
              <a:rPr lang="en-GB" sz="2400" b="1" i="1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perceptron</a:t>
            </a:r>
            <a:r>
              <a:rPr lang="en-GB" sz="24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 and </a:t>
            </a:r>
            <a:r>
              <a:rPr lang="en-GB" sz="2400" b="1" i="1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adaptive linear neurons</a:t>
            </a:r>
          </a:p>
          <a:p>
            <a:pPr marL="0" indent="0">
              <a:buNone/>
            </a:pPr>
            <a:endParaRPr lang="en-GB" sz="1000" b="1" i="1" dirty="0">
              <a:latin typeface="Gill Sans Nova Light" panose="020F0302020204030204" pitchFamily="34" charset="0"/>
              <a:cs typeface="Gill Sans Nova Light" panose="020F0302020204030204" pitchFamily="34" charset="0"/>
            </a:endParaRPr>
          </a:p>
          <a:p>
            <a:pPr marL="0" indent="0">
              <a:buNone/>
            </a:pPr>
            <a:r>
              <a:rPr lang="en-GB" sz="24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Also used: Pandas and NumPy – modules to manipulate data</a:t>
            </a:r>
          </a:p>
          <a:p>
            <a:pPr marL="0" indent="0">
              <a:buNone/>
            </a:pPr>
            <a:r>
              <a:rPr lang="en-GB" sz="24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	     Matplotlib and Seaborn – modules for plotting </a:t>
            </a:r>
          </a:p>
          <a:p>
            <a:pPr marL="0" indent="0">
              <a:buNone/>
            </a:pPr>
            <a:r>
              <a:rPr lang="en-GB" sz="24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	     Datetime – module for working with datetime objects</a:t>
            </a:r>
            <a:endParaRPr lang="en-US" sz="2400" dirty="0">
              <a:latin typeface="Gill Sans Nova Light" panose="020F0302020204030204" pitchFamily="34" charset="0"/>
              <a:cs typeface="Gill Sans Nova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46415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7ACCD31-2097-294B-BEA2-5E7E4314E0DD}"/>
              </a:ext>
            </a:extLst>
          </p:cNvPr>
          <p:cNvSpPr/>
          <p:nvPr/>
        </p:nvSpPr>
        <p:spPr>
          <a:xfrm>
            <a:off x="5605153" y="1292806"/>
            <a:ext cx="4476214" cy="395346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613B735-A215-744C-90A5-2269844A2CA3}"/>
              </a:ext>
            </a:extLst>
          </p:cNvPr>
          <p:cNvSpPr/>
          <p:nvPr/>
        </p:nvSpPr>
        <p:spPr>
          <a:xfrm>
            <a:off x="1246909" y="1292806"/>
            <a:ext cx="3371453" cy="395346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C08D7A-07B9-2545-ACFF-52873C86E2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14039"/>
          </a:xfrm>
        </p:spPr>
        <p:txBody>
          <a:bodyPr/>
          <a:lstStyle/>
          <a:p>
            <a:r>
              <a:rPr lang="en-US" dirty="0"/>
              <a:t>Example </a:t>
            </a:r>
            <a:r>
              <a:rPr lang="en-US" b="1" i="1" dirty="0"/>
              <a:t>Iris</a:t>
            </a:r>
            <a:r>
              <a:rPr lang="en-US" dirty="0"/>
              <a:t> dataset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ED8F83-D71C-5340-B866-E1B3B48A19EC}"/>
              </a:ext>
            </a:extLst>
          </p:cNvPr>
          <p:cNvSpPr txBox="1"/>
          <p:nvPr/>
        </p:nvSpPr>
        <p:spPr>
          <a:xfrm>
            <a:off x="1539311" y="1306283"/>
            <a:ext cx="2814424" cy="368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Dataset: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243214B-4CCF-6C4F-BC73-4AAF66B7E5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8511" y="1660940"/>
            <a:ext cx="2921000" cy="16891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AD98BB2-CB52-494C-971D-8AE2EA70AD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8511" y="3314836"/>
            <a:ext cx="2921000" cy="37160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03C755C-9E57-CD4E-A277-56B3672C69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8511" y="3647931"/>
            <a:ext cx="2921000" cy="143452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F33F761-2AC9-394E-BBB9-34C4F95D21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79386" y="2167816"/>
            <a:ext cx="4053615" cy="283169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AAEB5B3-EFEE-D54C-8AB1-9F300580BAB8}"/>
              </a:ext>
            </a:extLst>
          </p:cNvPr>
          <p:cNvSpPr txBox="1"/>
          <p:nvPr/>
        </p:nvSpPr>
        <p:spPr>
          <a:xfrm>
            <a:off x="6436048" y="1351252"/>
            <a:ext cx="28144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First 100 entries, 2 very distinct classes</a:t>
            </a:r>
          </a:p>
        </p:txBody>
      </p:sp>
    </p:spTree>
    <p:extLst>
      <p:ext uri="{BB962C8B-B14F-4D97-AF65-F5344CB8AC3E}">
        <p14:creationId xmlns:p14="http://schemas.microsoft.com/office/powerpoint/2010/main" val="28409349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ight Arrow 30">
            <a:extLst>
              <a:ext uri="{FF2B5EF4-FFF2-40B4-BE49-F238E27FC236}">
                <a16:creationId xmlns:a16="http://schemas.microsoft.com/office/drawing/2014/main" id="{FBD10803-5B39-8043-BD26-6A93712A576D}"/>
              </a:ext>
            </a:extLst>
          </p:cNvPr>
          <p:cNvSpPr/>
          <p:nvPr/>
        </p:nvSpPr>
        <p:spPr>
          <a:xfrm rot="5400000">
            <a:off x="9084301" y="2154277"/>
            <a:ext cx="468555" cy="39366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ight Arrow 26">
            <a:extLst>
              <a:ext uri="{FF2B5EF4-FFF2-40B4-BE49-F238E27FC236}">
                <a16:creationId xmlns:a16="http://schemas.microsoft.com/office/drawing/2014/main" id="{9BCAB134-5D6E-434B-9260-0344B3A963D1}"/>
              </a:ext>
            </a:extLst>
          </p:cNvPr>
          <p:cNvSpPr/>
          <p:nvPr/>
        </p:nvSpPr>
        <p:spPr>
          <a:xfrm>
            <a:off x="3444585" y="2064426"/>
            <a:ext cx="468555" cy="39366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ight Arrow 29">
            <a:extLst>
              <a:ext uri="{FF2B5EF4-FFF2-40B4-BE49-F238E27FC236}">
                <a16:creationId xmlns:a16="http://schemas.microsoft.com/office/drawing/2014/main" id="{C7A2E2F5-36EC-5C4E-8CE9-925876B5F7A8}"/>
              </a:ext>
            </a:extLst>
          </p:cNvPr>
          <p:cNvSpPr/>
          <p:nvPr/>
        </p:nvSpPr>
        <p:spPr>
          <a:xfrm>
            <a:off x="6632862" y="1861617"/>
            <a:ext cx="468555" cy="39366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F038DF3-5BC3-AC49-961C-C6E7D1DEB6F9}"/>
              </a:ext>
            </a:extLst>
          </p:cNvPr>
          <p:cNvSpPr/>
          <p:nvPr/>
        </p:nvSpPr>
        <p:spPr>
          <a:xfrm>
            <a:off x="3937170" y="1094799"/>
            <a:ext cx="2713502" cy="252114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945E490-34FA-AA4D-894E-A07530703A97}"/>
              </a:ext>
            </a:extLst>
          </p:cNvPr>
          <p:cNvSpPr/>
          <p:nvPr/>
        </p:nvSpPr>
        <p:spPr>
          <a:xfrm>
            <a:off x="222872" y="1083990"/>
            <a:ext cx="3245183" cy="252114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B9BC25-406A-0B4B-B09C-1FC53EAEAD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5"/>
            <a:ext cx="12192000" cy="873843"/>
          </a:xfrm>
        </p:spPr>
        <p:txBody>
          <a:bodyPr/>
          <a:lstStyle/>
          <a:p>
            <a:r>
              <a:rPr lang="en-US" dirty="0"/>
              <a:t>How the perceptron 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0DBAEE-15D7-7349-88ED-3D6E2A80FF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62595" y="6858000"/>
            <a:ext cx="7510153" cy="160337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074F4E-EF12-0B4F-813A-46A4659A0D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173" y="3940707"/>
            <a:ext cx="6475681" cy="260328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D3DB767-8842-CD46-8355-46A440585E6A}"/>
              </a:ext>
            </a:extLst>
          </p:cNvPr>
          <p:cNvSpPr txBox="1"/>
          <p:nvPr/>
        </p:nvSpPr>
        <p:spPr>
          <a:xfrm>
            <a:off x="222872" y="1083991"/>
            <a:ext cx="31734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Learning Data - MATRIX – every row represents the influencing factors: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76A311-007F-124F-8735-2ABDFC68EAC3}"/>
              </a:ext>
            </a:extLst>
          </p:cNvPr>
          <p:cNvSpPr txBox="1"/>
          <p:nvPr/>
        </p:nvSpPr>
        <p:spPr>
          <a:xfrm>
            <a:off x="4041849" y="1064634"/>
            <a:ext cx="3103995" cy="2908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Every row in the matrix is weighted using a weighting vector :</a:t>
            </a:r>
          </a:p>
          <a:p>
            <a:r>
              <a:rPr lang="en-US" sz="9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 </a:t>
            </a:r>
            <a:endParaRPr lang="en-US" sz="400" dirty="0">
              <a:latin typeface="Gill Sans Nova Light" panose="020F0302020204030204" pitchFamily="34" charset="0"/>
              <a:cs typeface="Gill Sans Nova Light" panose="020F0302020204030204" pitchFamily="34" charset="0"/>
            </a:endParaRPr>
          </a:p>
          <a:p>
            <a:r>
              <a:rPr lang="en-US" sz="1600" b="1" i="1" dirty="0">
                <a:latin typeface="Century Schoolbook" panose="02040604050505020304" pitchFamily="18" charset="0"/>
                <a:cs typeface="Gill Sans Nova Light" panose="020F0302020204030204" pitchFamily="34" charset="0"/>
              </a:rPr>
              <a:t>w</a:t>
            </a:r>
            <a:r>
              <a:rPr lang="en-US" sz="1600" dirty="0">
                <a:latin typeface="Century Schoolbook" panose="02040604050505020304" pitchFamily="18" charset="0"/>
                <a:cs typeface="Gill Sans Nova Light" panose="020F0302020204030204" pitchFamily="34" charset="0"/>
              </a:rPr>
              <a:t> = [</a:t>
            </a:r>
            <a:r>
              <a:rPr lang="en-US" sz="1600" i="1" dirty="0">
                <a:latin typeface="Century Schoolbook" panose="02040604050505020304" pitchFamily="18" charset="0"/>
                <a:cs typeface="Gill Sans Nova Light" panose="020F0302020204030204" pitchFamily="34" charset="0"/>
              </a:rPr>
              <a:t>w</a:t>
            </a:r>
            <a:r>
              <a:rPr lang="en-US" sz="1600" i="1" baseline="-25000" dirty="0">
                <a:latin typeface="Century Schoolbook" panose="02040604050505020304" pitchFamily="18" charset="0"/>
                <a:cs typeface="Gill Sans Nova Light" panose="020F0302020204030204" pitchFamily="34" charset="0"/>
              </a:rPr>
              <a:t>1  </a:t>
            </a:r>
            <a:r>
              <a:rPr lang="en-US" sz="1600" i="1" dirty="0">
                <a:latin typeface="Century Schoolbook" panose="02040604050505020304" pitchFamily="18" charset="0"/>
                <a:cs typeface="Gill Sans Nova Light" panose="020F0302020204030204" pitchFamily="34" charset="0"/>
              </a:rPr>
              <a:t>w</a:t>
            </a:r>
            <a:r>
              <a:rPr lang="en-US" sz="1600" i="1" baseline="-25000" dirty="0">
                <a:latin typeface="Century Schoolbook" panose="02040604050505020304" pitchFamily="18" charset="0"/>
                <a:cs typeface="Gill Sans Nova Light" panose="020F0302020204030204" pitchFamily="34" charset="0"/>
              </a:rPr>
              <a:t>2</a:t>
            </a:r>
            <a:r>
              <a:rPr lang="en-US" sz="1600" i="1" dirty="0">
                <a:latin typeface="Century Schoolbook" panose="02040604050505020304" pitchFamily="18" charset="0"/>
                <a:cs typeface="Gill Sans Nova Light" panose="020F0302020204030204" pitchFamily="34" charset="0"/>
              </a:rPr>
              <a:t>  w</a:t>
            </a:r>
            <a:r>
              <a:rPr lang="en-US" sz="1600" i="1" baseline="-25000" dirty="0">
                <a:latin typeface="Century Schoolbook" panose="02040604050505020304" pitchFamily="18" charset="0"/>
                <a:cs typeface="Gill Sans Nova Light" panose="020F0302020204030204" pitchFamily="34" charset="0"/>
              </a:rPr>
              <a:t>3</a:t>
            </a:r>
            <a:r>
              <a:rPr lang="en-US" sz="1600" i="1" dirty="0">
                <a:latin typeface="Century Schoolbook" panose="02040604050505020304" pitchFamily="18" charset="0"/>
                <a:cs typeface="Gill Sans Nova Light" panose="020F0302020204030204" pitchFamily="34" charset="0"/>
              </a:rPr>
              <a:t> … w</a:t>
            </a:r>
            <a:r>
              <a:rPr lang="en-US" sz="1600" i="1" baseline="-25000" dirty="0">
                <a:latin typeface="Century Schoolbook" panose="02040604050505020304" pitchFamily="18" charset="0"/>
                <a:cs typeface="Gill Sans Nova Light" panose="020F0302020204030204" pitchFamily="34" charset="0"/>
              </a:rPr>
              <a:t>m</a:t>
            </a:r>
            <a:r>
              <a:rPr lang="en-US" sz="1600" dirty="0">
                <a:latin typeface="Century Schoolbook" panose="02040604050505020304" pitchFamily="18" charset="0"/>
                <a:cs typeface="Gill Sans Nova Light" panose="020F0302020204030204" pitchFamily="34" charset="0"/>
              </a:rPr>
              <a:t>]</a:t>
            </a:r>
          </a:p>
          <a:p>
            <a:endParaRPr lang="en-US" dirty="0">
              <a:latin typeface="Gill Sans Nova Light" panose="020F0302020204030204" pitchFamily="34" charset="0"/>
              <a:cs typeface="Gill Sans Nova Light" panose="020F0302020204030204" pitchFamily="34" charset="0"/>
            </a:endParaRPr>
          </a:p>
          <a:p>
            <a:r>
              <a:rPr lang="en-US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Compute net input </a:t>
            </a:r>
            <a:r>
              <a:rPr lang="en-US" dirty="0">
                <a:latin typeface="Century Schoolbook" panose="02040604050505020304" pitchFamily="18" charset="0"/>
                <a:cs typeface="Gill Sans Nova Light" panose="020F0302020204030204" pitchFamily="34" charset="0"/>
              </a:rPr>
              <a:t>z</a:t>
            </a:r>
            <a:r>
              <a:rPr lang="en-US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 </a:t>
            </a:r>
          </a:p>
          <a:p>
            <a:r>
              <a:rPr lang="en-US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(</a:t>
            </a:r>
            <a:r>
              <a:rPr lang="en-GB" b="1" i="1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vector dot product</a:t>
            </a:r>
            <a:r>
              <a:rPr lang="en-US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): </a:t>
            </a:r>
          </a:p>
          <a:p>
            <a:endParaRPr lang="en-US" sz="500" dirty="0">
              <a:latin typeface="Gill Sans Nova Light" panose="020F0302020204030204" pitchFamily="34" charset="0"/>
              <a:cs typeface="Gill Sans Nova Light" panose="020F0302020204030204" pitchFamily="34" charset="0"/>
            </a:endParaRPr>
          </a:p>
          <a:p>
            <a:r>
              <a:rPr lang="en-US" sz="1600" b="1" i="1" dirty="0">
                <a:latin typeface="Century Schoolbook" panose="02040604050505020304" pitchFamily="18" charset="0"/>
                <a:cs typeface="Gill Sans Nova Light" panose="020F0302020204030204" pitchFamily="34" charset="0"/>
              </a:rPr>
              <a:t>z</a:t>
            </a:r>
            <a:r>
              <a:rPr lang="en-US" sz="1600" i="1" dirty="0">
                <a:latin typeface="Century Schoolbook" panose="02040604050505020304" pitchFamily="18" charset="0"/>
                <a:cs typeface="Gill Sans Nova Light" panose="020F0302020204030204" pitchFamily="34" charset="0"/>
              </a:rPr>
              <a:t> = w</a:t>
            </a:r>
            <a:r>
              <a:rPr lang="en-US" sz="1600" i="1" baseline="-25000" dirty="0">
                <a:latin typeface="Century Schoolbook" panose="02040604050505020304" pitchFamily="18" charset="0"/>
                <a:cs typeface="Gill Sans Nova Light" panose="020F0302020204030204" pitchFamily="34" charset="0"/>
              </a:rPr>
              <a:t>1</a:t>
            </a:r>
            <a:r>
              <a:rPr lang="en-US" sz="1600" i="1" dirty="0">
                <a:latin typeface="Century Schoolbook" panose="02040604050505020304" pitchFamily="18" charset="0"/>
                <a:cs typeface="Gill Sans Nova Light" panose="020F0302020204030204" pitchFamily="34" charset="0"/>
              </a:rPr>
              <a:t>x</a:t>
            </a:r>
            <a:r>
              <a:rPr lang="en-US" sz="1600" i="1" baseline="-25000" dirty="0">
                <a:latin typeface="Century Schoolbook" panose="02040604050505020304" pitchFamily="18" charset="0"/>
                <a:cs typeface="Gill Sans Nova Light" panose="020F0302020204030204" pitchFamily="34" charset="0"/>
              </a:rPr>
              <a:t>1</a:t>
            </a:r>
            <a:r>
              <a:rPr lang="en-US" sz="1600" i="1" dirty="0">
                <a:latin typeface="Century Schoolbook" panose="02040604050505020304" pitchFamily="18" charset="0"/>
                <a:cs typeface="Gill Sans Nova Light" panose="020F0302020204030204" pitchFamily="34" charset="0"/>
              </a:rPr>
              <a:t> + w</a:t>
            </a:r>
            <a:r>
              <a:rPr lang="en-US" sz="1600" i="1" baseline="-25000" dirty="0">
                <a:latin typeface="Century Schoolbook" panose="02040604050505020304" pitchFamily="18" charset="0"/>
                <a:cs typeface="Gill Sans Nova Light" panose="020F0302020204030204" pitchFamily="34" charset="0"/>
              </a:rPr>
              <a:t>1</a:t>
            </a:r>
            <a:r>
              <a:rPr lang="en-US" sz="1600" i="1" dirty="0">
                <a:latin typeface="Century Schoolbook" panose="02040604050505020304" pitchFamily="18" charset="0"/>
                <a:cs typeface="Gill Sans Nova Light" panose="020F0302020204030204" pitchFamily="34" charset="0"/>
              </a:rPr>
              <a:t>x</a:t>
            </a:r>
            <a:r>
              <a:rPr lang="en-US" sz="1600" i="1" baseline="-25000" dirty="0">
                <a:latin typeface="Century Schoolbook" panose="02040604050505020304" pitchFamily="18" charset="0"/>
                <a:cs typeface="Gill Sans Nova Light" panose="020F0302020204030204" pitchFamily="34" charset="0"/>
              </a:rPr>
              <a:t>1</a:t>
            </a:r>
            <a:r>
              <a:rPr lang="en-US" sz="1600" i="1" dirty="0">
                <a:latin typeface="Century Schoolbook" panose="02040604050505020304" pitchFamily="18" charset="0"/>
                <a:cs typeface="Gill Sans Nova Light" panose="020F0302020204030204" pitchFamily="34" charset="0"/>
              </a:rPr>
              <a:t> + … w</a:t>
            </a:r>
            <a:r>
              <a:rPr lang="en-US" sz="1600" i="1" baseline="-25000" dirty="0">
                <a:latin typeface="Century Schoolbook" panose="02040604050505020304" pitchFamily="18" charset="0"/>
                <a:cs typeface="Gill Sans Nova Light" panose="020F0302020204030204" pitchFamily="34" charset="0"/>
              </a:rPr>
              <a:t>m</a:t>
            </a:r>
            <a:r>
              <a:rPr lang="en-US" sz="1600" i="1" dirty="0">
                <a:latin typeface="Century Schoolbook" panose="02040604050505020304" pitchFamily="18" charset="0"/>
                <a:cs typeface="Gill Sans Nova Light" panose="020F0302020204030204" pitchFamily="34" charset="0"/>
              </a:rPr>
              <a:t>x</a:t>
            </a:r>
            <a:r>
              <a:rPr lang="en-US" sz="1600" i="1" baseline="-25000" dirty="0">
                <a:latin typeface="Century Schoolbook" panose="02040604050505020304" pitchFamily="18" charset="0"/>
                <a:cs typeface="Gill Sans Nova Light" panose="020F0302020204030204" pitchFamily="34" charset="0"/>
              </a:rPr>
              <a:t>m</a:t>
            </a:r>
          </a:p>
          <a:p>
            <a:endParaRPr lang="en-US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B0690EB-2978-C343-895D-D4C6B2B6E1B3}"/>
              </a:ext>
            </a:extLst>
          </p:cNvPr>
          <p:cNvSpPr txBox="1"/>
          <p:nvPr/>
        </p:nvSpPr>
        <p:spPr>
          <a:xfrm>
            <a:off x="260937" y="1966873"/>
            <a:ext cx="400110" cy="966768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r>
              <a:rPr lang="en-US" sz="1400" b="1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n   rows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2907FAE-A13B-E649-A006-B0E62A55C1B4}"/>
              </a:ext>
            </a:extLst>
          </p:cNvPr>
          <p:cNvSpPr/>
          <p:nvPr/>
        </p:nvSpPr>
        <p:spPr>
          <a:xfrm>
            <a:off x="7107356" y="1088384"/>
            <a:ext cx="4619741" cy="106937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CEC68CFE-F633-4643-9C98-A401F7EC8B9F}"/>
                  </a:ext>
                </a:extLst>
              </p:cNvPr>
              <p:cNvSpPr txBox="1"/>
              <p:nvPr/>
            </p:nvSpPr>
            <p:spPr>
              <a:xfrm>
                <a:off x="7184332" y="1095225"/>
                <a:ext cx="4619741" cy="10625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latin typeface="Gill Sans Nova Light" panose="020F0302020204030204" pitchFamily="34" charset="0"/>
                    <a:cs typeface="Gill Sans Nova Light" panose="020F0302020204030204" pitchFamily="34" charset="0"/>
                  </a:rPr>
                  <a:t>Activation function takes value of </a:t>
                </a:r>
                <a:r>
                  <a:rPr lang="en-US" dirty="0">
                    <a:latin typeface="Century Schoolbook" panose="02040604050505020304" pitchFamily="18" charset="0"/>
                    <a:cs typeface="Gill Sans Nova Light" panose="020F0302020204030204" pitchFamily="34" charset="0"/>
                  </a:rPr>
                  <a:t>z</a:t>
                </a:r>
                <a:r>
                  <a:rPr lang="en-US" dirty="0">
                    <a:latin typeface="Gill Sans Nova Light" panose="020F0302020204030204" pitchFamily="34" charset="0"/>
                    <a:cs typeface="Gill Sans Nova Light" panose="020F0302020204030204" pitchFamily="34" charset="0"/>
                  </a:rPr>
                  <a:t> to predict the class:</a:t>
                </a:r>
                <a:endParaRPr lang="en-US" sz="900" dirty="0">
                  <a:latin typeface="Gill Sans Nova Light" panose="020F0302020204030204" pitchFamily="34" charset="0"/>
                  <a:cs typeface="Gill Sans Nova Light" panose="020F0302020204030204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400" i="1">
                          <a:latin typeface="Cambria Math" panose="02040503050406030204" pitchFamily="18" charset="0"/>
                        </a:rPr>
                        <m:t>𝜙</m:t>
                      </m:r>
                      <m:r>
                        <a:rPr lang="en-GB" sz="1400" i="1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GB" sz="1400" i="1">
                          <a:latin typeface="Cambria Math" panose="02040503050406030204" pitchFamily="18" charset="0"/>
                        </a:rPr>
                        <m:t>𝑧</m:t>
                      </m:r>
                      <m:r>
                        <a:rPr lang="en-GB" sz="1400" i="1">
                          <a:latin typeface="Cambria Math" panose="02040503050406030204" pitchFamily="18" charset="0"/>
                        </a:rPr>
                        <m:t>)= {</m:t>
                      </m:r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en-GB" sz="1400" i="1">
                              <a:latin typeface="Cambria Math" panose="02040503050406030204" pitchFamily="18" charset="0"/>
                            </a:rPr>
                          </m:ctrlPr>
                        </m:mPr>
                        <m:mr>
                          <m:e>
                            <m:r>
                              <m:rPr>
                                <m:brk m:alnAt="7"/>
                              </m:rP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𝑙𝑎𝑠𝑠</m:t>
                            </m:r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 1 (</m:t>
                            </m:r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𝑠𝑎𝑦</m:t>
                            </m:r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 1)   </m:t>
                            </m:r>
                            <m:r>
                              <a:rPr lang="en-GB" sz="1400" i="1">
                                <a:latin typeface="Cambria Math" panose="02040503050406030204" pitchFamily="18" charset="0"/>
                              </a:rPr>
                              <m:t>𝑖𝑓</m:t>
                            </m:r>
                            <m:r>
                              <a:rPr lang="en-GB" sz="1400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GB" sz="1400" i="1">
                                <a:latin typeface="Cambria Math" panose="02040503050406030204" pitchFamily="18" charset="0"/>
                              </a:rPr>
                              <m:t>𝑧</m:t>
                            </m:r>
                            <m:r>
                              <a:rPr lang="en-GB" sz="1400" i="1">
                                <a:latin typeface="Cambria Math" panose="02040503050406030204" pitchFamily="18" charset="0"/>
                              </a:rPr>
                              <m:t>&gt;=</m:t>
                            </m:r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𝑑𝑒𝑓𝑖𝑛𝑒𝑑</m:t>
                            </m:r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GB" sz="1400" i="1">
                                <a:latin typeface="Cambria Math" panose="02040503050406030204" pitchFamily="18" charset="0"/>
                              </a:rPr>
                              <m:t>𝑡𝑟𝑒𝑠h𝑜𝑙𝑑</m:t>
                            </m:r>
                          </m:e>
                        </m:mr>
                        <m:mr>
                          <m:e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𝑐𝑙𝑎𝑠𝑠</m:t>
                            </m:r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 2 (</m:t>
                            </m:r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𝑠𝑎𝑦</m:t>
                            </m:r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 −1) </m:t>
                            </m:r>
                            <m:r>
                              <a:rPr lang="en-GB" sz="1400" i="1">
                                <a:latin typeface="Cambria Math" panose="02040503050406030204" pitchFamily="18" charset="0"/>
                              </a:rPr>
                              <m:t>𝑖𝑓</m:t>
                            </m:r>
                            <m:r>
                              <a:rPr lang="en-GB" sz="1400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GB" sz="1400" i="1">
                                <a:latin typeface="Cambria Math" panose="02040503050406030204" pitchFamily="18" charset="0"/>
                              </a:rPr>
                              <m:t>𝑧</m:t>
                            </m:r>
                            <m:r>
                              <a:rPr lang="en-GB" sz="1400" i="1">
                                <a:latin typeface="Cambria Math" panose="02040503050406030204" pitchFamily="18" charset="0"/>
                              </a:rPr>
                              <m:t> &lt;</m:t>
                            </m:r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𝑑𝑒𝑓𝑖𝑛𝑒𝑑</m:t>
                            </m:r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GB" sz="1400" i="1">
                                <a:latin typeface="Cambria Math" panose="02040503050406030204" pitchFamily="18" charset="0"/>
                              </a:rPr>
                              <m:t>𝑡𝑟𝑒𝑠h𝑜𝑙𝑑</m:t>
                            </m:r>
                          </m:e>
                        </m:mr>
                      </m:m>
                    </m:oMath>
                  </m:oMathPara>
                </a14:m>
                <a:endParaRPr lang="en-GB" dirty="0">
                  <a:latin typeface="Century Schoolbook" panose="02040604050505020304" pitchFamily="18" charset="0"/>
                </a:endParaRPr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CEC68CFE-F633-4643-9C98-A401F7EC8B9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84332" y="1095225"/>
                <a:ext cx="4619741" cy="1062535"/>
              </a:xfrm>
              <a:prstGeom prst="rect">
                <a:avLst/>
              </a:prstGeom>
              <a:blipFill>
                <a:blip r:embed="rId3"/>
                <a:stretch>
                  <a:fillRect l="-1099" t="-2353" r="-1648" b="-23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Rectangle 5">
            <a:extLst>
              <a:ext uri="{FF2B5EF4-FFF2-40B4-BE49-F238E27FC236}">
                <a16:creationId xmlns:a16="http://schemas.microsoft.com/office/drawing/2014/main" id="{B74277A0-C0B4-D54F-BD82-0DC3DB28C1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8202" y="1304189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21" name="Double Bracket 20">
            <a:extLst>
              <a:ext uri="{FF2B5EF4-FFF2-40B4-BE49-F238E27FC236}">
                <a16:creationId xmlns:a16="http://schemas.microsoft.com/office/drawing/2014/main" id="{338B44BE-DAA4-1B4A-B0A1-A83C1FA0A21E}"/>
              </a:ext>
            </a:extLst>
          </p:cNvPr>
          <p:cNvSpPr/>
          <p:nvPr/>
        </p:nvSpPr>
        <p:spPr>
          <a:xfrm>
            <a:off x="655299" y="2110775"/>
            <a:ext cx="1626235" cy="1073785"/>
          </a:xfrm>
          <a:prstGeom prst="bracketPair">
            <a:avLst>
              <a:gd name="adj" fmla="val 8925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19" name="Rectangle 6">
            <a:extLst>
              <a:ext uri="{FF2B5EF4-FFF2-40B4-BE49-F238E27FC236}">
                <a16:creationId xmlns:a16="http://schemas.microsoft.com/office/drawing/2014/main" id="{9BA764CD-E7FA-2543-8F87-36E3ABA14B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7173" y="2076339"/>
            <a:ext cx="1774762" cy="13542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entury Schoolbook" panose="02040604050505020304" pitchFamily="18" charset="0"/>
                <a:ea typeface="Times New Roman" panose="02020603050405020304" pitchFamily="18" charset="0"/>
                <a:cs typeface="Big Caslon Medium" panose="02000603090000020003" pitchFamily="2" charset="-79"/>
              </a:rPr>
              <a:t>x</a:t>
            </a:r>
            <a:r>
              <a:rPr kumimoji="0" lang="en-US" altLang="en-US" sz="1600" b="0" i="1" u="none" strike="noStrike" cap="none" normalizeH="0" baseline="-30000" dirty="0">
                <a:ln>
                  <a:noFill/>
                </a:ln>
                <a:solidFill>
                  <a:schemeClr val="tx1"/>
                </a:solidFill>
                <a:effectLst/>
                <a:latin typeface="Century Schoolbook" panose="02040604050505020304" pitchFamily="18" charset="0"/>
                <a:ea typeface="Times New Roman" panose="02020603050405020304" pitchFamily="18" charset="0"/>
                <a:cs typeface="Big Caslon Medium" panose="02000603090000020003" pitchFamily="2" charset="-79"/>
              </a:rPr>
              <a:t>11  </a:t>
            </a: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entury Schoolbook" panose="02040604050505020304" pitchFamily="18" charset="0"/>
                <a:ea typeface="Times New Roman" panose="02020603050405020304" pitchFamily="18" charset="0"/>
                <a:cs typeface="Big Caslon Medium" panose="02000603090000020003" pitchFamily="2" charset="-79"/>
              </a:rPr>
              <a:t>  x</a:t>
            </a:r>
            <a:r>
              <a:rPr kumimoji="0" lang="en-US" altLang="en-US" sz="1600" b="0" i="1" u="none" strike="noStrike" cap="none" normalizeH="0" baseline="-30000" dirty="0">
                <a:ln>
                  <a:noFill/>
                </a:ln>
                <a:solidFill>
                  <a:schemeClr val="tx1"/>
                </a:solidFill>
                <a:effectLst/>
                <a:latin typeface="Century Schoolbook" panose="02040604050505020304" pitchFamily="18" charset="0"/>
                <a:ea typeface="Times New Roman" panose="02020603050405020304" pitchFamily="18" charset="0"/>
                <a:cs typeface="Big Caslon Medium" panose="02000603090000020003" pitchFamily="2" charset="-79"/>
              </a:rPr>
              <a:t>12</a:t>
            </a: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entury Schoolbook" panose="02040604050505020304" pitchFamily="18" charset="0"/>
                <a:ea typeface="Times New Roman" panose="02020603050405020304" pitchFamily="18" charset="0"/>
                <a:cs typeface="Big Caslon Medium" panose="02000603090000020003" pitchFamily="2" charset="-79"/>
              </a:rPr>
              <a:t>  …  x</a:t>
            </a:r>
            <a:r>
              <a:rPr kumimoji="0" lang="en-US" altLang="en-US" sz="1600" b="0" i="1" u="none" strike="noStrike" cap="none" normalizeH="0" baseline="-30000" dirty="0">
                <a:ln>
                  <a:noFill/>
                </a:ln>
                <a:solidFill>
                  <a:schemeClr val="tx1"/>
                </a:solidFill>
                <a:effectLst/>
                <a:latin typeface="Century Schoolbook" panose="02040604050505020304" pitchFamily="18" charset="0"/>
                <a:ea typeface="Times New Roman" panose="02020603050405020304" pitchFamily="18" charset="0"/>
                <a:cs typeface="Big Caslon Medium" panose="02000603090000020003" pitchFamily="2" charset="-79"/>
              </a:rPr>
              <a:t>1m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entury Schoolbook" panose="020406040505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entury Schoolbook" panose="02040604050505020304" pitchFamily="18" charset="0"/>
                <a:ea typeface="Times New Roman" panose="02020603050405020304" pitchFamily="18" charset="0"/>
                <a:cs typeface="Big Caslon Medium" panose="02000603090000020003" pitchFamily="2" charset="-79"/>
              </a:rPr>
              <a:t>x</a:t>
            </a:r>
            <a:r>
              <a:rPr kumimoji="0" lang="en-US" altLang="en-US" sz="1600" b="0" i="1" u="none" strike="noStrike" cap="none" normalizeH="0" baseline="-30000" dirty="0">
                <a:ln>
                  <a:noFill/>
                </a:ln>
                <a:solidFill>
                  <a:schemeClr val="tx1"/>
                </a:solidFill>
                <a:effectLst/>
                <a:latin typeface="Century Schoolbook" panose="02040604050505020304" pitchFamily="18" charset="0"/>
                <a:ea typeface="Times New Roman" panose="02020603050405020304" pitchFamily="18" charset="0"/>
                <a:cs typeface="Big Caslon Medium" panose="02000603090000020003" pitchFamily="2" charset="-79"/>
              </a:rPr>
              <a:t>21  </a:t>
            </a: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entury Schoolbook" panose="02040604050505020304" pitchFamily="18" charset="0"/>
                <a:ea typeface="Times New Roman" panose="02020603050405020304" pitchFamily="18" charset="0"/>
                <a:cs typeface="Big Caslon Medium" panose="02000603090000020003" pitchFamily="2" charset="-79"/>
              </a:rPr>
              <a:t> x</a:t>
            </a:r>
            <a:r>
              <a:rPr kumimoji="0" lang="en-US" altLang="en-US" sz="1600" b="0" i="1" u="none" strike="noStrike" cap="none" normalizeH="0" baseline="-30000" dirty="0">
                <a:ln>
                  <a:noFill/>
                </a:ln>
                <a:solidFill>
                  <a:schemeClr val="tx1"/>
                </a:solidFill>
                <a:effectLst/>
                <a:latin typeface="Century Schoolbook" panose="02040604050505020304" pitchFamily="18" charset="0"/>
                <a:ea typeface="Times New Roman" panose="02020603050405020304" pitchFamily="18" charset="0"/>
                <a:cs typeface="Big Caslon Medium" panose="02000603090000020003" pitchFamily="2" charset="-79"/>
              </a:rPr>
              <a:t>22</a:t>
            </a: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entury Schoolbook" panose="02040604050505020304" pitchFamily="18" charset="0"/>
                <a:ea typeface="Times New Roman" panose="02020603050405020304" pitchFamily="18" charset="0"/>
                <a:cs typeface="Big Caslon Medium" panose="02000603090000020003" pitchFamily="2" charset="-79"/>
              </a:rPr>
              <a:t>  …  x</a:t>
            </a:r>
            <a:r>
              <a:rPr kumimoji="0" lang="en-US" altLang="en-US" sz="1600" b="0" i="1" u="none" strike="noStrike" cap="none" normalizeH="0" baseline="-30000" dirty="0">
                <a:ln>
                  <a:noFill/>
                </a:ln>
                <a:solidFill>
                  <a:schemeClr val="tx1"/>
                </a:solidFill>
                <a:effectLst/>
                <a:latin typeface="Century Schoolbook" panose="02040604050505020304" pitchFamily="18" charset="0"/>
                <a:ea typeface="Times New Roman" panose="02020603050405020304" pitchFamily="18" charset="0"/>
                <a:cs typeface="Big Caslon Medium" panose="02000603090000020003" pitchFamily="2" charset="-79"/>
              </a:rPr>
              <a:t>2m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entury Schoolbook" panose="020406040505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1" u="none" strike="noStrike" cap="none" normalizeH="0" baseline="-30000" dirty="0">
                <a:ln>
                  <a:noFill/>
                </a:ln>
                <a:solidFill>
                  <a:schemeClr val="tx1"/>
                </a:solidFill>
                <a:effectLst/>
                <a:latin typeface="Century Schoolbook" panose="02040604050505020304" pitchFamily="18" charset="0"/>
                <a:ea typeface="Times New Roman" panose="02020603050405020304" pitchFamily="18" charset="0"/>
                <a:cs typeface="Big Caslon Medium" panose="02000603090000020003" pitchFamily="2" charset="-79"/>
              </a:rPr>
              <a:t>  …        …      …     …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entury Schoolbook" panose="020406040505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entury Schoolbook" panose="02040604050505020304" pitchFamily="18" charset="0"/>
                <a:ea typeface="Times New Roman" panose="02020603050405020304" pitchFamily="18" charset="0"/>
                <a:cs typeface="Big Caslon Medium" panose="02000603090000020003" pitchFamily="2" charset="-79"/>
              </a:rPr>
              <a:t>x</a:t>
            </a:r>
            <a:r>
              <a:rPr kumimoji="0" lang="en-US" altLang="en-US" sz="1600" b="0" i="1" u="none" strike="noStrike" cap="none" normalizeH="0" baseline="-30000" dirty="0">
                <a:ln>
                  <a:noFill/>
                </a:ln>
                <a:solidFill>
                  <a:schemeClr val="tx1"/>
                </a:solidFill>
                <a:effectLst/>
                <a:latin typeface="Century Schoolbook" panose="02040604050505020304" pitchFamily="18" charset="0"/>
                <a:ea typeface="Times New Roman" panose="02020603050405020304" pitchFamily="18" charset="0"/>
                <a:cs typeface="Big Caslon Medium" panose="02000603090000020003" pitchFamily="2" charset="-79"/>
              </a:rPr>
              <a:t>n1   </a:t>
            </a: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entury Schoolbook" panose="02040604050505020304" pitchFamily="18" charset="0"/>
                <a:ea typeface="Times New Roman" panose="02020603050405020304" pitchFamily="18" charset="0"/>
                <a:cs typeface="Big Caslon Medium" panose="02000603090000020003" pitchFamily="2" charset="-79"/>
              </a:rPr>
              <a:t> x</a:t>
            </a:r>
            <a:r>
              <a:rPr kumimoji="0" lang="en-US" altLang="en-US" sz="1600" b="0" i="1" u="none" strike="noStrike" cap="none" normalizeH="0" baseline="-30000" dirty="0">
                <a:ln>
                  <a:noFill/>
                </a:ln>
                <a:solidFill>
                  <a:schemeClr val="tx1"/>
                </a:solidFill>
                <a:effectLst/>
                <a:latin typeface="Century Schoolbook" panose="02040604050505020304" pitchFamily="18" charset="0"/>
                <a:ea typeface="Times New Roman" panose="02020603050405020304" pitchFamily="18" charset="0"/>
                <a:cs typeface="Big Caslon Medium" panose="02000603090000020003" pitchFamily="2" charset="-79"/>
              </a:rPr>
              <a:t>n2  …    </a:t>
            </a: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entury Schoolbook" panose="02040604050505020304" pitchFamily="18" charset="0"/>
                <a:ea typeface="Times New Roman" panose="02020603050405020304" pitchFamily="18" charset="0"/>
                <a:cs typeface="Big Caslon Medium" panose="02000603090000020003" pitchFamily="2" charset="-79"/>
              </a:rPr>
              <a:t>x</a:t>
            </a:r>
            <a:r>
              <a:rPr kumimoji="0" lang="en-US" altLang="en-US" sz="1600" b="0" i="1" u="none" strike="noStrike" cap="none" normalizeH="0" baseline="-30000" dirty="0">
                <a:ln>
                  <a:noFill/>
                </a:ln>
                <a:solidFill>
                  <a:schemeClr val="tx1"/>
                </a:solidFill>
                <a:effectLst/>
                <a:latin typeface="Century Schoolbook" panose="02040604050505020304" pitchFamily="18" charset="0"/>
                <a:ea typeface="Times New Roman" panose="02020603050405020304" pitchFamily="18" charset="0"/>
                <a:cs typeface="Big Caslon Medium" panose="02000603090000020003" pitchFamily="2" charset="-79"/>
              </a:rPr>
              <a:t>nm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entury Schoolbook" panose="020406040505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3" name="Double Bracket 22">
            <a:extLst>
              <a:ext uri="{FF2B5EF4-FFF2-40B4-BE49-F238E27FC236}">
                <a16:creationId xmlns:a16="http://schemas.microsoft.com/office/drawing/2014/main" id="{54DE80E4-7FD3-6741-B525-F2E29DCAC4AE}"/>
              </a:ext>
            </a:extLst>
          </p:cNvPr>
          <p:cNvSpPr/>
          <p:nvPr/>
        </p:nvSpPr>
        <p:spPr>
          <a:xfrm>
            <a:off x="2647453" y="2143493"/>
            <a:ext cx="383368" cy="1023725"/>
          </a:xfrm>
          <a:prstGeom prst="bracketPair">
            <a:avLst>
              <a:gd name="adj" fmla="val 8925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24" name="Rectangle 6">
            <a:extLst>
              <a:ext uri="{FF2B5EF4-FFF2-40B4-BE49-F238E27FC236}">
                <a16:creationId xmlns:a16="http://schemas.microsoft.com/office/drawing/2014/main" id="{17DCADE4-2B15-6D45-A696-6718893932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76590" y="2073308"/>
            <a:ext cx="395167" cy="13542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entury Schoolbook" panose="02040604050505020304" pitchFamily="18" charset="0"/>
                <a:ea typeface="Times New Roman" panose="02020603050405020304" pitchFamily="18" charset="0"/>
                <a:cs typeface="Big Caslon Medium" panose="02000603090000020003" pitchFamily="2" charset="-79"/>
              </a:rPr>
              <a:t>y</a:t>
            </a:r>
            <a:r>
              <a:rPr kumimoji="0" lang="en-US" altLang="en-US" sz="1600" b="0" i="1" u="none" strike="noStrike" cap="none" normalizeH="0" baseline="-30000" dirty="0">
                <a:ln>
                  <a:noFill/>
                </a:ln>
                <a:solidFill>
                  <a:schemeClr val="tx1"/>
                </a:solidFill>
                <a:effectLst/>
                <a:latin typeface="Century Schoolbook" panose="02040604050505020304" pitchFamily="18" charset="0"/>
                <a:ea typeface="Times New Roman" panose="02020603050405020304" pitchFamily="18" charset="0"/>
                <a:cs typeface="Big Caslon Medium" panose="02000603090000020003" pitchFamily="2" charset="-79"/>
              </a:rPr>
              <a:t>1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entury Schoolbook" panose="020406040505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600" i="1" dirty="0">
                <a:latin typeface="Century Schoolbook" panose="02040604050505020304" pitchFamily="18" charset="0"/>
                <a:ea typeface="Times New Roman" panose="02020603050405020304" pitchFamily="18" charset="0"/>
                <a:cs typeface="Big Caslon Medium" panose="02000603090000020003" pitchFamily="2" charset="-79"/>
              </a:rPr>
              <a:t>y</a:t>
            </a:r>
            <a:r>
              <a:rPr kumimoji="0" lang="en-US" altLang="en-US" sz="1600" b="0" i="1" u="none" strike="noStrike" cap="none" normalizeH="0" baseline="-30000" dirty="0">
                <a:ln>
                  <a:noFill/>
                </a:ln>
                <a:solidFill>
                  <a:schemeClr val="tx1"/>
                </a:solidFill>
                <a:effectLst/>
                <a:latin typeface="Century Schoolbook" panose="02040604050505020304" pitchFamily="18" charset="0"/>
                <a:ea typeface="Times New Roman" panose="02020603050405020304" pitchFamily="18" charset="0"/>
                <a:cs typeface="Big Caslon Medium" panose="02000603090000020003" pitchFamily="2" charset="-79"/>
              </a:rPr>
              <a:t>2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entury Schoolbook" panose="020406040505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1" u="none" strike="noStrike" cap="none" normalizeH="0" baseline="-30000" dirty="0">
                <a:ln>
                  <a:noFill/>
                </a:ln>
                <a:solidFill>
                  <a:schemeClr val="tx1"/>
                </a:solidFill>
                <a:effectLst/>
                <a:latin typeface="Century Schoolbook" panose="02040604050505020304" pitchFamily="18" charset="0"/>
                <a:ea typeface="Times New Roman" panose="02020603050405020304" pitchFamily="18" charset="0"/>
                <a:cs typeface="Big Caslon Medium" panose="02000603090000020003" pitchFamily="2" charset="-79"/>
              </a:rPr>
              <a:t>…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entury Schoolbook" panose="020406040505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entury Schoolbook" panose="02040604050505020304" pitchFamily="18" charset="0"/>
                <a:ea typeface="Times New Roman" panose="02020603050405020304" pitchFamily="18" charset="0"/>
                <a:cs typeface="Big Caslon Medium" panose="02000603090000020003" pitchFamily="2" charset="-79"/>
              </a:rPr>
              <a:t>y</a:t>
            </a:r>
            <a:r>
              <a:rPr kumimoji="0" lang="en-US" altLang="en-US" sz="1600" b="0" i="1" u="none" strike="noStrike" cap="none" normalizeH="0" baseline="-30000" dirty="0">
                <a:ln>
                  <a:noFill/>
                </a:ln>
                <a:solidFill>
                  <a:schemeClr val="tx1"/>
                </a:solidFill>
                <a:effectLst/>
                <a:latin typeface="Century Schoolbook" panose="02040604050505020304" pitchFamily="18" charset="0"/>
                <a:ea typeface="Times New Roman" panose="02020603050405020304" pitchFamily="18" charset="0"/>
                <a:cs typeface="Big Caslon Medium" panose="02000603090000020003" pitchFamily="2" charset="-79"/>
              </a:rPr>
              <a:t>n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entury Schoolbook" panose="020406040505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0CD2B6A-CCB5-F74D-BD17-675614389EC9}"/>
              </a:ext>
            </a:extLst>
          </p:cNvPr>
          <p:cNvSpPr txBox="1"/>
          <p:nvPr/>
        </p:nvSpPr>
        <p:spPr>
          <a:xfrm>
            <a:off x="661739" y="3242981"/>
            <a:ext cx="1626235" cy="307777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en-US" sz="1400" b="1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m influencing factors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FD0018F-C280-0448-A0CC-FA428E410162}"/>
              </a:ext>
            </a:extLst>
          </p:cNvPr>
          <p:cNvSpPr txBox="1"/>
          <p:nvPr/>
        </p:nvSpPr>
        <p:spPr>
          <a:xfrm>
            <a:off x="2553531" y="3165039"/>
            <a:ext cx="783783" cy="46166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en-US" sz="1200" b="1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known</a:t>
            </a:r>
          </a:p>
          <a:p>
            <a:r>
              <a:rPr lang="en-US" sz="1200" b="1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outputs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2E0ABF73-7DEB-DF4F-B499-A13C66604876}"/>
                  </a:ext>
                </a:extLst>
              </p:cNvPr>
              <p:cNvSpPr/>
              <p:nvPr/>
            </p:nvSpPr>
            <p:spPr>
              <a:xfrm>
                <a:off x="7107357" y="2612409"/>
                <a:ext cx="4619740" cy="1003533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r>
                  <a:rPr lang="en-US" i="1" dirty="0">
                    <a:latin typeface="Gill Sans Nova Light" panose="020F0302020204030204" pitchFamily="34" charset="0"/>
                    <a:cs typeface="Gill Sans Nova Light" panose="020F0302020204030204" pitchFamily="34" charset="0"/>
                  </a:rPr>
                  <a:t>Compare </a:t>
                </a:r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</a:rPr>
                      <m:t>𝜙</m:t>
                    </m:r>
                    <m:r>
                      <a:rPr lang="en-GB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GB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GB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i="1" dirty="0">
                    <a:latin typeface="Century Schoolbook" panose="02040604050505020304" pitchFamily="18" charset="0"/>
                    <a:cs typeface="Gill Sans Nova Light" panose="020F0302020204030204" pitchFamily="34" charset="0"/>
                  </a:rPr>
                  <a:t> </a:t>
                </a:r>
                <a:r>
                  <a:rPr lang="en-US" i="1" dirty="0">
                    <a:latin typeface="Gill Sans Nova Light" panose="020F0302020204030204" pitchFamily="34" charset="0"/>
                    <a:cs typeface="Gill Sans Nova Light" panose="020F0302020204030204" pitchFamily="34" charset="0"/>
                  </a:rPr>
                  <a:t>with </a:t>
                </a:r>
                <a:r>
                  <a:rPr lang="en-US" i="1" dirty="0">
                    <a:latin typeface="Century Schoolbook" panose="02040604050505020304" pitchFamily="18" charset="0"/>
                    <a:cs typeface="Gill Sans Nova Light" panose="020F0302020204030204" pitchFamily="34" charset="0"/>
                  </a:rPr>
                  <a:t>yi</a:t>
                </a:r>
                <a:r>
                  <a:rPr lang="en-US" i="1" dirty="0">
                    <a:latin typeface="Gill Sans Nova Light" panose="020F0302020204030204" pitchFamily="34" charset="0"/>
                    <a:cs typeface="Gill Sans Nova Light" panose="020F0302020204030204" pitchFamily="34" charset="0"/>
                  </a:rPr>
                  <a:t> and if different update </a:t>
                </a:r>
                <a:r>
                  <a:rPr lang="en-US" i="1" dirty="0">
                    <a:latin typeface="Century Schoolbook" panose="02040604050505020304" pitchFamily="18" charset="0"/>
                    <a:cs typeface="Gill Sans Nova Light" panose="020F0302020204030204" pitchFamily="34" charset="0"/>
                  </a:rPr>
                  <a:t>w </a:t>
                </a:r>
                <a:r>
                  <a:rPr lang="en-US" i="1" dirty="0">
                    <a:latin typeface="Gill Sans Nova Light" panose="020F0302020204030204" pitchFamily="34" charset="0"/>
                    <a:cs typeface="Gill Sans Nova Light" panose="020F0302020204030204" pitchFamily="34" charset="0"/>
                  </a:rPr>
                  <a:t>using a formula (outside the scope of this presentation)</a:t>
                </a:r>
              </a:p>
            </p:txBody>
          </p:sp>
        </mc:Choice>
        <mc:Fallback xmlns=""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2E0ABF73-7DEB-DF4F-B499-A13C6660487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07357" y="2612409"/>
                <a:ext cx="4619740" cy="1003533"/>
              </a:xfrm>
              <a:prstGeom prst="rect">
                <a:avLst/>
              </a:prstGeom>
              <a:blipFill>
                <a:blip r:embed="rId4"/>
                <a:stretch>
                  <a:fillRect l="-1096" b="-2469"/>
                </a:stretch>
              </a:blipFill>
              <a:ln>
                <a:solidFill>
                  <a:schemeClr val="accent1">
                    <a:lumMod val="40000"/>
                    <a:lumOff val="60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3" name="Rectangle 32">
            <a:extLst>
              <a:ext uri="{FF2B5EF4-FFF2-40B4-BE49-F238E27FC236}">
                <a16:creationId xmlns:a16="http://schemas.microsoft.com/office/drawing/2014/main" id="{4899DB79-A282-AD43-AD29-6798C7E69997}"/>
              </a:ext>
            </a:extLst>
          </p:cNvPr>
          <p:cNvSpPr/>
          <p:nvPr/>
        </p:nvSpPr>
        <p:spPr>
          <a:xfrm>
            <a:off x="7772403" y="3998975"/>
            <a:ext cx="3443598" cy="247599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8E2EF6D5-D94D-CF4A-861F-5ED5AA419AD6}"/>
                  </a:ext>
                </a:extLst>
              </p:cNvPr>
              <p:cNvSpPr txBox="1"/>
              <p:nvPr/>
            </p:nvSpPr>
            <p:spPr>
              <a:xfrm>
                <a:off x="7834856" y="4221307"/>
                <a:ext cx="3381145" cy="20313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latin typeface="Gill Sans Nova Light" panose="020F0302020204030204" pitchFamily="34" charset="0"/>
                    <a:cs typeface="Gill Sans Nova Light" panose="020F0302020204030204" pitchFamily="34" charset="0"/>
                  </a:rPr>
                  <a:t>STEPS:</a:t>
                </a:r>
              </a:p>
              <a:p>
                <a:pPr marL="285750" indent="-285750">
                  <a:buFontTx/>
                  <a:buChar char="-"/>
                </a:pPr>
                <a:r>
                  <a:rPr lang="en-US" dirty="0">
                    <a:latin typeface="Gill Sans Nova Light" panose="020F0302020204030204" pitchFamily="34" charset="0"/>
                    <a:cs typeface="Gill Sans Nova Light" panose="020F0302020204030204" pitchFamily="34" charset="0"/>
                  </a:rPr>
                  <a:t>Initialize the weights to 0</a:t>
                </a:r>
              </a:p>
              <a:p>
                <a:pPr marL="285750" indent="-285750">
                  <a:buFontTx/>
                  <a:buChar char="-"/>
                </a:pPr>
                <a:r>
                  <a:rPr lang="en-US" dirty="0">
                    <a:latin typeface="Gill Sans Nova Light" panose="020F0302020204030204" pitchFamily="34" charset="0"/>
                    <a:cs typeface="Gill Sans Nova Light" panose="020F0302020204030204" pitchFamily="34" charset="0"/>
                  </a:rPr>
                  <a:t>For each training sample </a:t>
                </a:r>
                <a:r>
                  <a:rPr lang="en-US" i="1" dirty="0">
                    <a:latin typeface="Century Schoolbook" panose="02040604050505020304" pitchFamily="18" charset="0"/>
                  </a:rPr>
                  <a:t>x</a:t>
                </a:r>
                <a:r>
                  <a:rPr lang="en-US" i="1" baseline="-25000" dirty="0">
                    <a:latin typeface="Century Schoolbook" panose="02040604050505020304" pitchFamily="18" charset="0"/>
                  </a:rPr>
                  <a:t>i</a:t>
                </a:r>
                <a:r>
                  <a:rPr lang="en-US" baseline="-25000" dirty="0">
                    <a:latin typeface="Century Schoolbook" panose="02040604050505020304" pitchFamily="18" charset="0"/>
                  </a:rPr>
                  <a:t> </a:t>
                </a:r>
                <a:r>
                  <a:rPr lang="en-US" dirty="0">
                    <a:latin typeface="Gill Sans Nova Light" panose="020F0302020204030204" pitchFamily="34" charset="0"/>
                    <a:cs typeface="Gill Sans Nova Light" panose="020F0302020204030204" pitchFamily="34" charset="0"/>
                  </a:rPr>
                  <a:t>compute</a:t>
                </a:r>
                <a:r>
                  <a:rPr lang="en-US" dirty="0"/>
                  <a:t> </a:t>
                </a:r>
                <a:r>
                  <a:rPr lang="en-US" i="1" dirty="0">
                    <a:latin typeface="Century Schoolbook" panose="02040604050505020304" pitchFamily="18" charset="0"/>
                  </a:rPr>
                  <a:t>z </a:t>
                </a:r>
                <a:r>
                  <a:rPr lang="en-US" i="1" dirty="0">
                    <a:latin typeface="Gill Sans Nova Light" panose="020F0302020204030204" pitchFamily="34" charset="0"/>
                    <a:cs typeface="Gill Sans Nova Light" panose="020F0302020204030204" pitchFamily="34" charset="0"/>
                  </a:rPr>
                  <a:t>and</a:t>
                </a:r>
                <a:r>
                  <a:rPr lang="en-US" i="1" dirty="0">
                    <a:latin typeface="Century Schoolbook" panose="020406040505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𝜙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i="1" dirty="0">
                  <a:latin typeface="Century Schoolbook" panose="02040604050505020304" pitchFamily="18" charset="0"/>
                </a:endParaRPr>
              </a:p>
              <a:p>
                <a:pPr marL="285750" indent="-285750">
                  <a:buFontTx/>
                  <a:buChar char="-"/>
                </a:pPr>
                <a:r>
                  <a:rPr lang="en-US" dirty="0">
                    <a:latin typeface="Gill Sans Nova Light" panose="020F0302020204030204" pitchFamily="34" charset="0"/>
                    <a:cs typeface="Gill Sans Nova Light" panose="020F0302020204030204" pitchFamily="34" charset="0"/>
                  </a:rPr>
                  <a:t>Compare </a:t>
                </a:r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</a:rPr>
                      <m:t>𝜙</m:t>
                    </m:r>
                    <m:r>
                      <a:rPr lang="en-GB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GB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GB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>
                    <a:latin typeface="Gill Sans Nova Light" panose="020F0302020204030204" pitchFamily="34" charset="0"/>
                    <a:cs typeface="Gill Sans Nova Light" panose="020F0302020204030204" pitchFamily="34" charset="0"/>
                  </a:rPr>
                  <a:t> with yi and if different update </a:t>
                </a:r>
                <a:r>
                  <a:rPr lang="en-US" i="1" dirty="0">
                    <a:latin typeface="Century Schoolbook" panose="02040604050505020304" pitchFamily="18" charset="0"/>
                    <a:cs typeface="Gill Sans Nova Light" panose="020F0302020204030204" pitchFamily="34" charset="0"/>
                  </a:rPr>
                  <a:t>w</a:t>
                </a:r>
              </a:p>
              <a:p>
                <a:pPr marL="285750" indent="-285750">
                  <a:buFontTx/>
                  <a:buChar char="-"/>
                </a:pPr>
                <a:r>
                  <a:rPr lang="en-US" dirty="0">
                    <a:latin typeface="Gill Sans Nova Light" panose="020F0302020204030204" pitchFamily="34" charset="0"/>
                    <a:cs typeface="Gill Sans Nova Light" panose="020F0302020204030204" pitchFamily="34" charset="0"/>
                  </a:rPr>
                  <a:t>repeat until a set error </a:t>
                </a:r>
                <a:r>
                  <a:rPr lang="en-US" dirty="0" err="1">
                    <a:latin typeface="Gill Sans Nova Light" panose="020F0302020204030204" pitchFamily="34" charset="0"/>
                    <a:cs typeface="Gill Sans Nova Light" panose="020F0302020204030204" pitchFamily="34" charset="0"/>
                  </a:rPr>
                  <a:t>treshold</a:t>
                </a:r>
                <a:endParaRPr lang="en-US" dirty="0">
                  <a:latin typeface="Gill Sans Nova Light" panose="020F0302020204030204" pitchFamily="34" charset="0"/>
                  <a:cs typeface="Gill Sans Nova Light" panose="020F0302020204030204" pitchFamily="34" charset="0"/>
                </a:endParaRPr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8E2EF6D5-D94D-CF4A-861F-5ED5AA419AD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34856" y="4221307"/>
                <a:ext cx="3381145" cy="2031325"/>
              </a:xfrm>
              <a:prstGeom prst="rect">
                <a:avLst/>
              </a:prstGeom>
              <a:blipFill>
                <a:blip r:embed="rId5"/>
                <a:stretch>
                  <a:fillRect l="-1498" t="-621" b="-37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5" name="TextBox 34">
            <a:extLst>
              <a:ext uri="{FF2B5EF4-FFF2-40B4-BE49-F238E27FC236}">
                <a16:creationId xmlns:a16="http://schemas.microsoft.com/office/drawing/2014/main" id="{6C141EEB-C400-7748-A194-60038E1A6C6A}"/>
              </a:ext>
            </a:extLst>
          </p:cNvPr>
          <p:cNvSpPr txBox="1"/>
          <p:nvPr/>
        </p:nvSpPr>
        <p:spPr>
          <a:xfrm>
            <a:off x="991989" y="1827270"/>
            <a:ext cx="1073958" cy="307777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en-US" sz="1400" b="1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Matrix  </a:t>
            </a:r>
            <a:r>
              <a:rPr lang="en-US" sz="1400" b="1" i="1" dirty="0">
                <a:latin typeface="Century Schoolbook" panose="02040604050505020304" pitchFamily="18" charset="0"/>
                <a:cs typeface="Gill Sans Nova Light" panose="020F0302020204030204" pitchFamily="34" charset="0"/>
              </a:rPr>
              <a:t>X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7723ECD-DE3F-BF45-A4ED-0F754BC89ADD}"/>
              </a:ext>
            </a:extLst>
          </p:cNvPr>
          <p:cNvSpPr txBox="1"/>
          <p:nvPr/>
        </p:nvSpPr>
        <p:spPr>
          <a:xfrm>
            <a:off x="2465627" y="1827366"/>
            <a:ext cx="1073958" cy="307777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en-US" sz="1400" b="1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vector </a:t>
            </a:r>
            <a:r>
              <a:rPr lang="en-US" sz="1400" b="1" i="1" dirty="0">
                <a:latin typeface="Century Schoolbook" panose="02040604050505020304" pitchFamily="18" charset="0"/>
                <a:cs typeface="Gill Sans Nova Light" panose="020F0302020204030204" pitchFamily="34" charset="0"/>
              </a:rPr>
              <a:t>y</a:t>
            </a:r>
          </a:p>
        </p:txBody>
      </p:sp>
    </p:spTree>
    <p:extLst>
      <p:ext uri="{BB962C8B-B14F-4D97-AF65-F5344CB8AC3E}">
        <p14:creationId xmlns:p14="http://schemas.microsoft.com/office/powerpoint/2010/main" val="15761918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>
            <a:extLst>
              <a:ext uri="{FF2B5EF4-FFF2-40B4-BE49-F238E27FC236}">
                <a16:creationId xmlns:a16="http://schemas.microsoft.com/office/drawing/2014/main" id="{970E39FC-FA39-0148-9E0B-C327AF2AA837}"/>
              </a:ext>
            </a:extLst>
          </p:cNvPr>
          <p:cNvSpPr/>
          <p:nvPr/>
        </p:nvSpPr>
        <p:spPr>
          <a:xfrm>
            <a:off x="3619991" y="1134829"/>
            <a:ext cx="4133385" cy="520659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76DE041-CE35-CD44-B732-02383EB58519}"/>
              </a:ext>
            </a:extLst>
          </p:cNvPr>
          <p:cNvSpPr/>
          <p:nvPr/>
        </p:nvSpPr>
        <p:spPr>
          <a:xfrm>
            <a:off x="3777301" y="3932414"/>
            <a:ext cx="3766193" cy="23117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B3D151F-D33F-464F-9147-914A71D8A7EC}"/>
              </a:ext>
            </a:extLst>
          </p:cNvPr>
          <p:cNvSpPr/>
          <p:nvPr/>
        </p:nvSpPr>
        <p:spPr>
          <a:xfrm>
            <a:off x="3777301" y="1250350"/>
            <a:ext cx="3766193" cy="23117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613B735-A215-744C-90A5-2269844A2CA3}"/>
              </a:ext>
            </a:extLst>
          </p:cNvPr>
          <p:cNvSpPr/>
          <p:nvPr/>
        </p:nvSpPr>
        <p:spPr>
          <a:xfrm>
            <a:off x="95525" y="1565313"/>
            <a:ext cx="3312076" cy="395346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C08D7A-07B9-2545-ACFF-52873C86E2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14039"/>
          </a:xfrm>
        </p:spPr>
        <p:txBody>
          <a:bodyPr>
            <a:normAutofit fontScale="90000"/>
          </a:bodyPr>
          <a:lstStyle/>
          <a:p>
            <a:r>
              <a:rPr lang="en-US" dirty="0"/>
              <a:t>Example </a:t>
            </a:r>
            <a:r>
              <a:rPr lang="en-US" b="1" i="1" dirty="0"/>
              <a:t>Iris</a:t>
            </a:r>
            <a:r>
              <a:rPr lang="en-US" dirty="0"/>
              <a:t> dataset – prepare data and apply perceptron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ED8F83-D71C-5340-B866-E1B3B48A19EC}"/>
              </a:ext>
            </a:extLst>
          </p:cNvPr>
          <p:cNvSpPr txBox="1"/>
          <p:nvPr/>
        </p:nvSpPr>
        <p:spPr>
          <a:xfrm>
            <a:off x="328550" y="1578790"/>
            <a:ext cx="2814424" cy="368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Dataset: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243214B-4CCF-6C4F-BC73-4AAF66B7E5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750" y="1933447"/>
            <a:ext cx="2921000" cy="16891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AD98BB2-CB52-494C-971D-8AE2EA70AD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750" y="3587343"/>
            <a:ext cx="2921000" cy="37160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03C755C-9E57-CD4E-A277-56B3672C69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750" y="3920438"/>
            <a:ext cx="2921000" cy="143452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E663222-7477-EB47-AD5B-9419B371E6E7}"/>
              </a:ext>
            </a:extLst>
          </p:cNvPr>
          <p:cNvSpPr/>
          <p:nvPr/>
        </p:nvSpPr>
        <p:spPr>
          <a:xfrm>
            <a:off x="3819896" y="1282052"/>
            <a:ext cx="361405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Matrix </a:t>
            </a:r>
            <a:r>
              <a:rPr lang="en-US" sz="1600" i="1" dirty="0">
                <a:latin typeface="Century Schoolbook" panose="02040604050505020304" pitchFamily="18" charset="0"/>
                <a:cs typeface="Gill Sans Nova Light" panose="020F0302020204030204" pitchFamily="34" charset="0"/>
              </a:rPr>
              <a:t>X</a:t>
            </a:r>
            <a:r>
              <a:rPr lang="en-US" sz="16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 =  the values of columns 1 and 3:</a:t>
            </a:r>
          </a:p>
          <a:p>
            <a:r>
              <a:rPr lang="en-US" sz="16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X = </a:t>
            </a:r>
            <a:r>
              <a:rPr lang="en-US" sz="1600" dirty="0" err="1">
                <a:latin typeface="Gill Sans Nova Light" panose="020F0302020204030204" pitchFamily="34" charset="0"/>
                <a:cs typeface="Gill Sans Nova Light" panose="020F0302020204030204" pitchFamily="34" charset="0"/>
              </a:rPr>
              <a:t>df.iloc</a:t>
            </a:r>
            <a:r>
              <a:rPr lang="en-US" sz="16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[0:100, [0, 2]].values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CAEAD2B-E5AC-7B4F-8F88-34F79FD0EF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40529" y="1946925"/>
            <a:ext cx="2628406" cy="1526171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A6CA97B-FE69-C649-B17B-7BDF6E52133A}"/>
              </a:ext>
            </a:extLst>
          </p:cNvPr>
          <p:cNvSpPr/>
          <p:nvPr/>
        </p:nvSpPr>
        <p:spPr>
          <a:xfrm>
            <a:off x="3826459" y="3934656"/>
            <a:ext cx="3766192" cy="18774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i="1" dirty="0">
                <a:latin typeface="Century Schoolbook" panose="02040604050505020304" pitchFamily="18" charset="0"/>
                <a:cs typeface="Gill Sans Nova Light" panose="020F0302020204030204" pitchFamily="34" charset="0"/>
              </a:rPr>
              <a:t>y</a:t>
            </a:r>
            <a:r>
              <a:rPr lang="en-US" sz="16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 = known output = the name of flowers </a:t>
            </a:r>
          </a:p>
          <a:p>
            <a:r>
              <a:rPr lang="en-US" sz="16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y = df.iloc[0:100, 4].values </a:t>
            </a:r>
          </a:p>
          <a:p>
            <a:endParaRPr lang="en-US" sz="1600" dirty="0">
              <a:latin typeface="Gill Sans Nova Light" panose="020F0302020204030204" pitchFamily="34" charset="0"/>
              <a:cs typeface="Gill Sans Nova Light" panose="020F0302020204030204" pitchFamily="34" charset="0"/>
            </a:endParaRPr>
          </a:p>
          <a:p>
            <a:endParaRPr lang="en-US" sz="1600" dirty="0">
              <a:latin typeface="Gill Sans Nova Light" panose="020F0302020204030204" pitchFamily="34" charset="0"/>
              <a:cs typeface="Gill Sans Nova Light" panose="020F0302020204030204" pitchFamily="34" charset="0"/>
            </a:endParaRPr>
          </a:p>
          <a:p>
            <a:endParaRPr lang="en-US" sz="1600" dirty="0">
              <a:latin typeface="Gill Sans Nova Light" panose="020F0302020204030204" pitchFamily="34" charset="0"/>
              <a:cs typeface="Gill Sans Nova Light" panose="020F0302020204030204" pitchFamily="34" charset="0"/>
            </a:endParaRPr>
          </a:p>
          <a:p>
            <a:endParaRPr lang="en-US" sz="400" dirty="0">
              <a:latin typeface="Gill Sans Nova Light" panose="020F0302020204030204" pitchFamily="34" charset="0"/>
              <a:cs typeface="Gill Sans Nova Light" panose="020F0302020204030204" pitchFamily="34" charset="0"/>
            </a:endParaRPr>
          </a:p>
          <a:p>
            <a:r>
              <a:rPr lang="en-US" sz="1600" dirty="0" err="1">
                <a:latin typeface="Gill Sans Nova Light" panose="020F0302020204030204" pitchFamily="34" charset="0"/>
                <a:cs typeface="Gill Sans Nova Light" panose="020F0302020204030204" pitchFamily="34" charset="0"/>
              </a:rPr>
              <a:t>Initialise</a:t>
            </a:r>
            <a:r>
              <a:rPr lang="en-US" sz="16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 </a:t>
            </a:r>
            <a:r>
              <a:rPr lang="en-US" sz="1600" i="1" dirty="0">
                <a:latin typeface="Century Schoolbook" panose="02040604050505020304" pitchFamily="18" charset="0"/>
                <a:cs typeface="Gill Sans Nova Light" panose="020F0302020204030204" pitchFamily="34" charset="0"/>
              </a:rPr>
              <a:t>y</a:t>
            </a:r>
            <a:r>
              <a:rPr lang="en-US" sz="16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 with 1 and -1 based on the values:</a:t>
            </a:r>
          </a:p>
          <a:p>
            <a:r>
              <a:rPr lang="en-US" sz="16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y = </a:t>
            </a:r>
            <a:r>
              <a:rPr lang="en-US" sz="1600" dirty="0" err="1">
                <a:latin typeface="Gill Sans Nova Light" panose="020F0302020204030204" pitchFamily="34" charset="0"/>
                <a:cs typeface="Gill Sans Nova Light" panose="020F0302020204030204" pitchFamily="34" charset="0"/>
              </a:rPr>
              <a:t>np.where</a:t>
            </a:r>
            <a:r>
              <a:rPr lang="en-US" sz="16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(y == 'Iris-</a:t>
            </a:r>
            <a:r>
              <a:rPr lang="en-US" sz="1600" dirty="0" err="1">
                <a:latin typeface="Gill Sans Nova Light" panose="020F0302020204030204" pitchFamily="34" charset="0"/>
                <a:cs typeface="Gill Sans Nova Light" panose="020F0302020204030204" pitchFamily="34" charset="0"/>
              </a:rPr>
              <a:t>setosa</a:t>
            </a:r>
            <a:r>
              <a:rPr lang="en-US" sz="16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', -1, 1)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BF82E1A5-8CB9-A344-BCF3-7709F65AD2F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25328" y="4566459"/>
            <a:ext cx="3070507" cy="561923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B38BCDE0-428A-1F41-BAC1-FEFF594A870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25328" y="5798329"/>
            <a:ext cx="2408806" cy="348643"/>
          </a:xfrm>
          <a:prstGeom prst="rect">
            <a:avLst/>
          </a:prstGeom>
        </p:spPr>
      </p:pic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71CB70C-F412-F14C-AC4D-7FDA77B5F3CA}"/>
              </a:ext>
            </a:extLst>
          </p:cNvPr>
          <p:cNvCxnSpPr>
            <a:cxnSpLocks/>
          </p:cNvCxnSpPr>
          <p:nvPr/>
        </p:nvCxnSpPr>
        <p:spPr>
          <a:xfrm>
            <a:off x="1069822" y="2083514"/>
            <a:ext cx="4159909" cy="8791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C03C780-C07D-1D4D-BA63-D31F673A7F34}"/>
              </a:ext>
            </a:extLst>
          </p:cNvPr>
          <p:cNvCxnSpPr>
            <a:cxnSpLocks/>
          </p:cNvCxnSpPr>
          <p:nvPr/>
        </p:nvCxnSpPr>
        <p:spPr>
          <a:xfrm>
            <a:off x="1751563" y="2085062"/>
            <a:ext cx="3505448" cy="6929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>
            <a:extLst>
              <a:ext uri="{FF2B5EF4-FFF2-40B4-BE49-F238E27FC236}">
                <a16:creationId xmlns:a16="http://schemas.microsoft.com/office/drawing/2014/main" id="{EDB61578-5E13-1A47-BAE5-D1443984B4AE}"/>
              </a:ext>
            </a:extLst>
          </p:cNvPr>
          <p:cNvSpPr/>
          <p:nvPr/>
        </p:nvSpPr>
        <p:spPr>
          <a:xfrm>
            <a:off x="867421" y="1935050"/>
            <a:ext cx="201880" cy="24139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97AC130B-E6F2-4049-8805-8163B1D2BABC}"/>
              </a:ext>
            </a:extLst>
          </p:cNvPr>
          <p:cNvSpPr/>
          <p:nvPr/>
        </p:nvSpPr>
        <p:spPr>
          <a:xfrm>
            <a:off x="1590037" y="1944045"/>
            <a:ext cx="201880" cy="24139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E2882552-28A5-584C-85EE-828A50DF895B}"/>
              </a:ext>
            </a:extLst>
          </p:cNvPr>
          <p:cNvSpPr/>
          <p:nvPr/>
        </p:nvSpPr>
        <p:spPr>
          <a:xfrm>
            <a:off x="2929102" y="1941589"/>
            <a:ext cx="201880" cy="24139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3A7DEDB6-F30F-5C4C-8452-0982DF4A976F}"/>
              </a:ext>
            </a:extLst>
          </p:cNvPr>
          <p:cNvCxnSpPr>
            <a:cxnSpLocks/>
          </p:cNvCxnSpPr>
          <p:nvPr/>
        </p:nvCxnSpPr>
        <p:spPr>
          <a:xfrm>
            <a:off x="3126474" y="2133074"/>
            <a:ext cx="661947" cy="25419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CB632BA0-ABFE-7D48-8D95-A198A3FFEE88}"/>
              </a:ext>
            </a:extLst>
          </p:cNvPr>
          <p:cNvSpPr/>
          <p:nvPr/>
        </p:nvSpPr>
        <p:spPr>
          <a:xfrm>
            <a:off x="8134197" y="1585382"/>
            <a:ext cx="3922219" cy="395346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33DE7ABB-5A77-F14C-9AB6-27312D08967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07594" y="2390367"/>
            <a:ext cx="3794467" cy="2761418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F855E259-8E49-F14E-8DFF-51FE50E225C9}"/>
              </a:ext>
            </a:extLst>
          </p:cNvPr>
          <p:cNvSpPr txBox="1"/>
          <p:nvPr/>
        </p:nvSpPr>
        <p:spPr>
          <a:xfrm>
            <a:off x="8421786" y="1837693"/>
            <a:ext cx="3518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Learning curve of the algorithm</a:t>
            </a:r>
          </a:p>
        </p:txBody>
      </p:sp>
      <p:sp>
        <p:nvSpPr>
          <p:cNvPr id="51" name="Right Arrow 50">
            <a:extLst>
              <a:ext uri="{FF2B5EF4-FFF2-40B4-BE49-F238E27FC236}">
                <a16:creationId xmlns:a16="http://schemas.microsoft.com/office/drawing/2014/main" id="{853C6C7E-EC1E-294D-9A91-7EC556EE52EB}"/>
              </a:ext>
            </a:extLst>
          </p:cNvPr>
          <p:cNvSpPr/>
          <p:nvPr/>
        </p:nvSpPr>
        <p:spPr>
          <a:xfrm>
            <a:off x="7641809" y="3587343"/>
            <a:ext cx="468555" cy="39366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7047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DAC27-21F8-5048-8573-0109BF1501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ill Sans MT" panose="020B0502020104020203" pitchFamily="34" charset="77"/>
              </a:rPr>
              <a:t>London Bike Sharing dataset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4E9F8A-735B-CF46-AADC-278E5BD107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189" y="1253331"/>
            <a:ext cx="11381510" cy="5194970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sz="24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Prep dataset </a:t>
            </a:r>
          </a:p>
          <a:p>
            <a:pPr>
              <a:buFontTx/>
              <a:buChar char="-"/>
            </a:pPr>
            <a:r>
              <a:rPr lang="en-US" sz="20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‘timestamp’ = string &gt;&gt; datetime</a:t>
            </a:r>
          </a:p>
          <a:p>
            <a:pPr>
              <a:buFontTx/>
              <a:buChar char="-"/>
            </a:pPr>
            <a:r>
              <a:rPr lang="en-US" sz="20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Updated ‘season’ to avoid zero-s</a:t>
            </a:r>
          </a:p>
          <a:p>
            <a:pPr>
              <a:buFontTx/>
              <a:buChar char="-"/>
            </a:pPr>
            <a:r>
              <a:rPr lang="en-US" sz="20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Hour is an important factor &gt;&gt; added one column for hour </a:t>
            </a:r>
          </a:p>
          <a:p>
            <a:pPr>
              <a:buFontTx/>
              <a:buChar char="-"/>
            </a:pPr>
            <a:r>
              <a:rPr lang="en-US" sz="20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Set-up the knows category &gt;&gt; added one column with ‘low’ and ‘high’, threshold = 1600 units</a:t>
            </a:r>
          </a:p>
          <a:p>
            <a:pPr marL="0" indent="0">
              <a:buNone/>
            </a:pPr>
            <a:r>
              <a:rPr lang="en-US" sz="24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2. Updated </a:t>
            </a:r>
            <a:r>
              <a:rPr lang="en-US" sz="2400" dirty="0" err="1">
                <a:latin typeface="Gill Sans Nova Light" panose="020F0302020204030204" pitchFamily="34" charset="0"/>
                <a:cs typeface="Gill Sans Nova Light" panose="020F0302020204030204" pitchFamily="34" charset="0"/>
              </a:rPr>
              <a:t>dataframe</a:t>
            </a:r>
            <a:r>
              <a:rPr lang="en-US" sz="2400" dirty="0">
                <a:latin typeface="Gill Sans Nova Light" panose="020F0302020204030204" pitchFamily="34" charset="0"/>
                <a:cs typeface="Gill Sans Nova Light" panose="020F0302020204030204" pitchFamily="34" charset="0"/>
              </a:rPr>
              <a:t> looks like this: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AC363C-26E3-2841-A641-B3183D21A7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303" y="3850816"/>
            <a:ext cx="97028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4390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43B813-3DA3-B04A-B7B5-564A34822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Trial 1 – full dataset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00A7BC-CCB4-5C4D-BE88-E26CBF7FBD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924" y="1362792"/>
            <a:ext cx="6098504" cy="3871161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6" name="Right Arrow 5">
            <a:extLst>
              <a:ext uri="{FF2B5EF4-FFF2-40B4-BE49-F238E27FC236}">
                <a16:creationId xmlns:a16="http://schemas.microsoft.com/office/drawing/2014/main" id="{EE980EFB-2A1D-1D41-BAB6-CA36095A4D9F}"/>
              </a:ext>
            </a:extLst>
          </p:cNvPr>
          <p:cNvSpPr/>
          <p:nvPr/>
        </p:nvSpPr>
        <p:spPr>
          <a:xfrm>
            <a:off x="6461428" y="2797105"/>
            <a:ext cx="561837" cy="49723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DF2FD5E-C6E2-5E40-9683-AFE88DE7B6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8317" y="1440622"/>
            <a:ext cx="4642966" cy="3707443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1079591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43B813-3DA3-B04A-B7B5-564A34822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Trial 2 – year 2015</a:t>
            </a:r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EE980EFB-2A1D-1D41-BAB6-CA36095A4D9F}"/>
              </a:ext>
            </a:extLst>
          </p:cNvPr>
          <p:cNvSpPr/>
          <p:nvPr/>
        </p:nvSpPr>
        <p:spPr>
          <a:xfrm>
            <a:off x="6461428" y="2797105"/>
            <a:ext cx="561837" cy="49723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E98EFA3-5B4E-AC4A-BA58-205CC8CC96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340" y="1455841"/>
            <a:ext cx="5966562" cy="3871161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EA0BEDB-F5C8-BA48-A981-BCEAB9F5DF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5791" y="1550312"/>
            <a:ext cx="4732631" cy="3682218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8481692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D2AE8-80C9-D44E-AE43-443D8DBD4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Trial 3 – year 2016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D1F2AD-1C38-FF4B-A029-1D3C321D9C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220" y="1449449"/>
            <a:ext cx="6148207" cy="3915131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0B5C580-046B-4847-A04E-3B388A6B8E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3266" y="1539440"/>
            <a:ext cx="4502248" cy="3547907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6" name="Right Arrow 5">
            <a:extLst>
              <a:ext uri="{FF2B5EF4-FFF2-40B4-BE49-F238E27FC236}">
                <a16:creationId xmlns:a16="http://schemas.microsoft.com/office/drawing/2014/main" id="{AE45FC1F-25ED-7D43-95D4-3A1B9A5C8107}"/>
              </a:ext>
            </a:extLst>
          </p:cNvPr>
          <p:cNvSpPr/>
          <p:nvPr/>
        </p:nvSpPr>
        <p:spPr>
          <a:xfrm>
            <a:off x="6461428" y="2797105"/>
            <a:ext cx="561837" cy="49723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1598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29006</TotalTime>
  <Words>631</Words>
  <Application>Microsoft Macintosh PowerPoint</Application>
  <PresentationFormat>Widescreen</PresentationFormat>
  <Paragraphs>82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Calibri</vt:lpstr>
      <vt:lpstr>Calibri Light</vt:lpstr>
      <vt:lpstr>Cambria Math</vt:lpstr>
      <vt:lpstr>Century Schoolbook</vt:lpstr>
      <vt:lpstr>Gill Sans MT</vt:lpstr>
      <vt:lpstr>Gill Sans Nova Light</vt:lpstr>
      <vt:lpstr>Office Theme</vt:lpstr>
      <vt:lpstr>Can we predict the number of bikes shared at a given hour? </vt:lpstr>
      <vt:lpstr>Dataset ≫ tools to be used</vt:lpstr>
      <vt:lpstr>Example Iris dataset</vt:lpstr>
      <vt:lpstr>How the perceptron works</vt:lpstr>
      <vt:lpstr>Example Iris dataset – prepare data and apply perceptron</vt:lpstr>
      <vt:lpstr>London Bike Sharing dataset</vt:lpstr>
      <vt:lpstr>Trial 1 – full dataset</vt:lpstr>
      <vt:lpstr>Trial 2 – year 2015</vt:lpstr>
      <vt:lpstr>Trial 3 – year 2016</vt:lpstr>
      <vt:lpstr>Trial 4 – manually selecting subset </vt:lpstr>
      <vt:lpstr>Trial 5 – manually selecting subset </vt:lpstr>
      <vt:lpstr>Conclusions – next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Can we predict the number of bikes shared at a given hour? </dc:title>
  <dc:creator>Cosmin Onea</dc:creator>
  <cp:lastModifiedBy>Cosmin Onea</cp:lastModifiedBy>
  <cp:revision>25</cp:revision>
  <dcterms:created xsi:type="dcterms:W3CDTF">2019-12-02T09:35:51Z</dcterms:created>
  <dcterms:modified xsi:type="dcterms:W3CDTF">2019-12-22T16:26:40Z</dcterms:modified>
</cp:coreProperties>
</file>

<file path=docProps/thumbnail.jpeg>
</file>